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8288000" cy="10287000"/>
  <p:notesSz cx="6858000" cy="9144000"/>
  <p:embeddedFontLst>
    <p:embeddedFont>
      <p:font typeface="Aileron" panose="020B0604020202020204" charset="0"/>
      <p:regular r:id="rId16"/>
    </p:embeddedFont>
    <p:embeddedFont>
      <p:font typeface="Aileron Bold" panose="020B0604020202020204" charset="0"/>
      <p:regular r:id="rId17"/>
    </p:embeddedFont>
    <p:embeddedFont>
      <p:font typeface="Aileron Ultra-Bold" panose="020B0604020202020204" charset="0"/>
      <p:regular r:id="rId18"/>
    </p:embeddedFont>
    <p:embeddedFont>
      <p:font typeface="DM Serif Display" pitchFamily="2" charset="0"/>
      <p:regular r:id="rId19"/>
    </p:embeddedFont>
    <p:embeddedFont>
      <p:font typeface="Open Sans Extra Bold" panose="020B0604020202020204" charset="0"/>
      <p:regular r:id="rId20"/>
    </p:embeddedFont>
    <p:embeddedFont>
      <p:font typeface="Open Sauce" panose="020B0604020202020204" charset="0"/>
      <p:regular r:id="rId21"/>
    </p:embeddedFont>
    <p:embeddedFont>
      <p:font typeface="Open Sauce Bold" panose="020B0604020202020204" charset="0"/>
      <p:regular r:id="rId22"/>
    </p:embeddedFont>
    <p:embeddedFont>
      <p:font typeface="Open Sauce Bold Italics" panose="020B0604020202020204" charset="0"/>
      <p:regular r:id="rId23"/>
    </p:embeddedFont>
    <p:embeddedFont>
      <p:font typeface="Poppins" panose="00000500000000000000" pitchFamily="2" charset="0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1" d="100"/>
          <a:sy n="51" d="100"/>
        </p:scale>
        <p:origin x="1766" y="4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8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svg"/><Relationship Id="rId7" Type="http://schemas.openxmlformats.org/officeDocument/2006/relationships/image" Target="../media/image13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Relationship Id="rId9" Type="http://schemas.openxmlformats.org/officeDocument/2006/relationships/image" Target="../media/image15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047759" y="3749017"/>
            <a:ext cx="3240241" cy="6504134"/>
          </a:xfrm>
          <a:custGeom>
            <a:avLst/>
            <a:gdLst/>
            <a:ahLst/>
            <a:cxnLst/>
            <a:rect l="l" t="t" r="r" b="b"/>
            <a:pathLst>
              <a:path w="3240241" h="6504134">
                <a:moveTo>
                  <a:pt x="0" y="0"/>
                </a:moveTo>
                <a:lnTo>
                  <a:pt x="3240241" y="0"/>
                </a:lnTo>
                <a:lnTo>
                  <a:pt x="3240241" y="6504133"/>
                </a:lnTo>
                <a:lnTo>
                  <a:pt x="0" y="65041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13032403" y="-1448305"/>
            <a:ext cx="5255597" cy="13183610"/>
            <a:chOff x="0" y="0"/>
            <a:chExt cx="1384190" cy="347222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384190" cy="3472226"/>
            </a:xfrm>
            <a:custGeom>
              <a:avLst/>
              <a:gdLst/>
              <a:ahLst/>
              <a:cxnLst/>
              <a:rect l="l" t="t" r="r" b="b"/>
              <a:pathLst>
                <a:path w="1384190" h="3472226">
                  <a:moveTo>
                    <a:pt x="0" y="0"/>
                  </a:moveTo>
                  <a:lnTo>
                    <a:pt x="1384190" y="0"/>
                  </a:lnTo>
                  <a:lnTo>
                    <a:pt x="1384190" y="3472226"/>
                  </a:lnTo>
                  <a:lnTo>
                    <a:pt x="0" y="3472226"/>
                  </a:lnTo>
                  <a:close/>
                </a:path>
              </a:pathLst>
            </a:custGeom>
            <a:solidFill>
              <a:srgbClr val="D52B1E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1384190" cy="34912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9432880" y="1526000"/>
            <a:ext cx="7234999" cy="7234999"/>
          </a:xfrm>
          <a:custGeom>
            <a:avLst/>
            <a:gdLst/>
            <a:ahLst/>
            <a:cxnLst/>
            <a:rect l="l" t="t" r="r" b="b"/>
            <a:pathLst>
              <a:path w="7234999" h="7234999">
                <a:moveTo>
                  <a:pt x="0" y="0"/>
                </a:moveTo>
                <a:lnTo>
                  <a:pt x="7234999" y="0"/>
                </a:lnTo>
                <a:lnTo>
                  <a:pt x="7234999" y="7235000"/>
                </a:lnTo>
                <a:lnTo>
                  <a:pt x="0" y="7235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CA"/>
          </a:p>
        </p:txBody>
      </p:sp>
      <p:grpSp>
        <p:nvGrpSpPr>
          <p:cNvPr id="7" name="Group 7"/>
          <p:cNvGrpSpPr/>
          <p:nvPr/>
        </p:nvGrpSpPr>
        <p:grpSpPr>
          <a:xfrm>
            <a:off x="10106590" y="2199722"/>
            <a:ext cx="5887580" cy="5887556"/>
            <a:chOff x="0" y="0"/>
            <a:chExt cx="6350000" cy="634997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 l="-49999" r="-49999"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057435" y="3489495"/>
            <a:ext cx="78988" cy="3562352"/>
            <a:chOff x="0" y="0"/>
            <a:chExt cx="20803" cy="93823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0803" cy="938233"/>
            </a:xfrm>
            <a:custGeom>
              <a:avLst/>
              <a:gdLst/>
              <a:ahLst/>
              <a:cxnLst/>
              <a:rect l="l" t="t" r="r" b="b"/>
              <a:pathLst>
                <a:path w="20803" h="938233">
                  <a:moveTo>
                    <a:pt x="0" y="0"/>
                  </a:moveTo>
                  <a:lnTo>
                    <a:pt x="20803" y="0"/>
                  </a:lnTo>
                  <a:lnTo>
                    <a:pt x="20803" y="938233"/>
                  </a:lnTo>
                  <a:lnTo>
                    <a:pt x="0" y="938233"/>
                  </a:lnTo>
                  <a:close/>
                </a:path>
              </a:pathLst>
            </a:custGeom>
            <a:solidFill>
              <a:srgbClr val="123D33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CA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19050"/>
              <a:ext cx="20803" cy="9572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482116" y="3346620"/>
            <a:ext cx="7950765" cy="39521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510"/>
              </a:lnSpc>
            </a:pPr>
            <a:r>
              <a:rPr lang="en-US" sz="7507" spc="-150">
                <a:solidFill>
                  <a:srgbClr val="19191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Social Determinants of Health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222493" y="-2135075"/>
            <a:ext cx="16537373" cy="14284156"/>
          </a:xfrm>
          <a:custGeom>
            <a:avLst/>
            <a:gdLst/>
            <a:ahLst/>
            <a:cxnLst/>
            <a:rect l="l" t="t" r="r" b="b"/>
            <a:pathLst>
              <a:path w="16537373" h="14284156">
                <a:moveTo>
                  <a:pt x="0" y="0"/>
                </a:moveTo>
                <a:lnTo>
                  <a:pt x="16537373" y="0"/>
                </a:lnTo>
                <a:lnTo>
                  <a:pt x="16537373" y="14284157"/>
                </a:lnTo>
                <a:lnTo>
                  <a:pt x="0" y="1428415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3" name="TextBox 3"/>
          <p:cNvSpPr txBox="1"/>
          <p:nvPr/>
        </p:nvSpPr>
        <p:spPr>
          <a:xfrm>
            <a:off x="0" y="613730"/>
            <a:ext cx="8173105" cy="4287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26106" lvl="1" indent="-313053" algn="l">
              <a:lnSpc>
                <a:spcPts val="3769"/>
              </a:lnSpc>
              <a:buFont typeface="Arial"/>
              <a:buChar char="•"/>
            </a:pPr>
            <a:r>
              <a:rPr lang="en-US" sz="2899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Cluster 1:</a:t>
            </a:r>
          </a:p>
          <a:p>
            <a:pPr marL="626106" lvl="1" indent="-313053" algn="l">
              <a:lnSpc>
                <a:spcPts val="3769"/>
              </a:lnSpc>
              <a:buFont typeface="Arial"/>
              <a:buChar char="•"/>
            </a:pPr>
            <a:endParaRPr lang="en-US" sz="2899">
              <a:solidFill>
                <a:srgbClr val="000000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  <a:p>
            <a:pPr marL="626106" lvl="1" indent="-313053" algn="l">
              <a:lnSpc>
                <a:spcPts val="3769"/>
              </a:lnSpc>
              <a:buFont typeface="Arial"/>
              <a:buChar char="•"/>
            </a:pPr>
            <a:r>
              <a:rPr lang="en-US" sz="2899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Province: Nunavut</a:t>
            </a:r>
          </a:p>
          <a:p>
            <a:pPr marL="626106" lvl="1" indent="-313053" algn="l">
              <a:lnSpc>
                <a:spcPts val="3769"/>
              </a:lnSpc>
              <a:buFont typeface="Arial"/>
              <a:buChar char="•"/>
            </a:pPr>
            <a:r>
              <a:rPr lang="en-US" sz="2899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Characteristics:</a:t>
            </a:r>
          </a:p>
          <a:p>
            <a:pPr marL="626106" lvl="1" indent="-313053" algn="l">
              <a:lnSpc>
                <a:spcPts val="3769"/>
              </a:lnSpc>
              <a:buFont typeface="Arial"/>
              <a:buChar char="•"/>
            </a:pPr>
            <a:r>
              <a:rPr lang="en-US" sz="2899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Lowest life expectancy and highest drug abuse rates.</a:t>
            </a:r>
          </a:p>
          <a:p>
            <a:pPr marL="626106" lvl="1" indent="-313053" algn="l">
              <a:lnSpc>
                <a:spcPts val="3769"/>
              </a:lnSpc>
              <a:buFont typeface="Arial"/>
              <a:buChar char="•"/>
            </a:pPr>
            <a:r>
              <a:rPr lang="en-US" sz="2899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Distinct socio-economic challenges due to geographical isolation.</a:t>
            </a:r>
          </a:p>
          <a:p>
            <a:pPr marL="626106" lvl="1" indent="-313053" algn="l">
              <a:lnSpc>
                <a:spcPts val="3769"/>
              </a:lnSpc>
              <a:buFont typeface="Arial"/>
              <a:buChar char="•"/>
            </a:pPr>
            <a:r>
              <a:rPr lang="en-US" sz="2899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Lower education expenditure and GDP.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0" y="196439"/>
            <a:ext cx="18288000" cy="10287000"/>
            <a:chOff x="0" y="0"/>
            <a:chExt cx="4816593" cy="270933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5757">
                <a:alpha val="9804"/>
              </a:srgbClr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19050"/>
              <a:ext cx="4816593" cy="27283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671852" y="-493236"/>
            <a:ext cx="16673083" cy="12418907"/>
          </a:xfrm>
          <a:custGeom>
            <a:avLst/>
            <a:gdLst/>
            <a:ahLst/>
            <a:cxnLst/>
            <a:rect l="l" t="t" r="r" b="b"/>
            <a:pathLst>
              <a:path w="16673083" h="12418907">
                <a:moveTo>
                  <a:pt x="0" y="0"/>
                </a:moveTo>
                <a:lnTo>
                  <a:pt x="16673083" y="0"/>
                </a:lnTo>
                <a:lnTo>
                  <a:pt x="16673083" y="12418907"/>
                </a:lnTo>
                <a:lnTo>
                  <a:pt x="0" y="124189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179" r="-14138" b="-16179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3" name="TextBox 3"/>
          <p:cNvSpPr txBox="1"/>
          <p:nvPr/>
        </p:nvSpPr>
        <p:spPr>
          <a:xfrm>
            <a:off x="213366" y="635749"/>
            <a:ext cx="7402018" cy="5240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26106" lvl="1" indent="-313053" algn="l">
              <a:lnSpc>
                <a:spcPts val="3769"/>
              </a:lnSpc>
              <a:buFont typeface="Arial"/>
              <a:buChar char="•"/>
            </a:pPr>
            <a:r>
              <a:rPr lang="en-US" sz="2899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Cluster 2:</a:t>
            </a:r>
          </a:p>
          <a:p>
            <a:pPr algn="l">
              <a:lnSpc>
                <a:spcPts val="3769"/>
              </a:lnSpc>
            </a:pPr>
            <a:endParaRPr lang="en-US" sz="2899">
              <a:solidFill>
                <a:srgbClr val="000000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  <a:p>
            <a:pPr marL="626106" lvl="1" indent="-313053" algn="l">
              <a:lnSpc>
                <a:spcPts val="3769"/>
              </a:lnSpc>
              <a:buFont typeface="Arial"/>
              <a:buChar char="•"/>
            </a:pPr>
            <a:r>
              <a:rPr lang="en-US" sz="2899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Provinces: Yukon, Northwest Territories</a:t>
            </a:r>
          </a:p>
          <a:p>
            <a:pPr marL="626106" lvl="1" indent="-313053" algn="l">
              <a:lnSpc>
                <a:spcPts val="3769"/>
              </a:lnSpc>
              <a:buFont typeface="Arial"/>
              <a:buChar char="•"/>
            </a:pPr>
            <a:r>
              <a:rPr lang="en-US" sz="2899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Characteristics:</a:t>
            </a:r>
          </a:p>
          <a:p>
            <a:pPr marL="626106" lvl="1" indent="-313053" algn="l">
              <a:lnSpc>
                <a:spcPts val="3769"/>
              </a:lnSpc>
              <a:buFont typeface="Arial"/>
              <a:buChar char="•"/>
            </a:pPr>
            <a:r>
              <a:rPr lang="en-US" sz="2899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Similar to Nunavut but with slightly better socio-economic outcomes.</a:t>
            </a:r>
          </a:p>
          <a:p>
            <a:pPr marL="626106" lvl="1" indent="-313053" algn="l">
              <a:lnSpc>
                <a:spcPts val="3769"/>
              </a:lnSpc>
              <a:buFont typeface="Arial"/>
              <a:buChar char="•"/>
            </a:pPr>
            <a:r>
              <a:rPr lang="en-US" sz="2899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Geographical challenges impact healthcare and education.</a:t>
            </a:r>
          </a:p>
          <a:p>
            <a:pPr marL="626106" lvl="1" indent="-313053" algn="l">
              <a:lnSpc>
                <a:spcPts val="3769"/>
              </a:lnSpc>
              <a:buFont typeface="Arial"/>
              <a:buChar char="•"/>
            </a:pPr>
            <a:r>
              <a:rPr lang="en-US" sz="2899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Lower GDP and median income compared to Cluster 0.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0" y="174419"/>
            <a:ext cx="18288000" cy="10287000"/>
            <a:chOff x="0" y="0"/>
            <a:chExt cx="4816593" cy="270933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B8C3B">
                <a:alpha val="9804"/>
              </a:srgbClr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19050"/>
              <a:ext cx="4816593" cy="27283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823643" y="-3351285"/>
            <a:ext cx="15310221" cy="16661168"/>
          </a:xfrm>
          <a:custGeom>
            <a:avLst/>
            <a:gdLst/>
            <a:ahLst/>
            <a:cxnLst/>
            <a:rect l="l" t="t" r="r" b="b"/>
            <a:pathLst>
              <a:path w="15310221" h="16661168">
                <a:moveTo>
                  <a:pt x="0" y="0"/>
                </a:moveTo>
                <a:lnTo>
                  <a:pt x="15310221" y="0"/>
                </a:lnTo>
                <a:lnTo>
                  <a:pt x="15310221" y="16661168"/>
                </a:lnTo>
                <a:lnTo>
                  <a:pt x="0" y="166611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5152" r="-10837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3" name="TextBox 3"/>
          <p:cNvSpPr txBox="1"/>
          <p:nvPr/>
        </p:nvSpPr>
        <p:spPr>
          <a:xfrm>
            <a:off x="350110" y="574396"/>
            <a:ext cx="5697265" cy="7762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695" lvl="1" indent="-323848" algn="l">
              <a:lnSpc>
                <a:spcPts val="3899"/>
              </a:lnSpc>
              <a:buFont typeface="Arial"/>
              <a:buChar char="•"/>
            </a:pPr>
            <a:r>
              <a:rPr lang="en-US" sz="2999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Cluster 3:</a:t>
            </a:r>
          </a:p>
          <a:p>
            <a:pPr algn="l">
              <a:lnSpc>
                <a:spcPts val="3899"/>
              </a:lnSpc>
            </a:pPr>
            <a:endParaRPr lang="en-US" sz="2999">
              <a:solidFill>
                <a:srgbClr val="000000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  <a:p>
            <a:pPr marL="647695" lvl="1" indent="-323848" algn="l">
              <a:lnSpc>
                <a:spcPts val="3899"/>
              </a:lnSpc>
              <a:buFont typeface="Arial"/>
              <a:buChar char="•"/>
            </a:pPr>
            <a:r>
              <a:rPr lang="en-US" sz="2999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Provinces: Canada, Newfoundland and Labrador, Prince Edward Island, Nova Scotia, New Brunswick, Manitoba, Saskatchewan</a:t>
            </a:r>
          </a:p>
          <a:p>
            <a:pPr marL="647695" lvl="1" indent="-323848" algn="l">
              <a:lnSpc>
                <a:spcPts val="3899"/>
              </a:lnSpc>
              <a:buFont typeface="Arial"/>
              <a:buChar char="•"/>
            </a:pPr>
            <a:r>
              <a:rPr lang="en-US" sz="2999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Characteristics:</a:t>
            </a:r>
          </a:p>
          <a:p>
            <a:pPr marL="647695" lvl="1" indent="-323848" algn="l">
              <a:lnSpc>
                <a:spcPts val="3899"/>
              </a:lnSpc>
              <a:buFont typeface="Arial"/>
              <a:buChar char="•"/>
            </a:pPr>
            <a:r>
              <a:rPr lang="en-US" sz="2999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Moderate life expectancy, family income, and GDP.</a:t>
            </a:r>
          </a:p>
          <a:p>
            <a:pPr marL="647695" lvl="1" indent="-323848" algn="l">
              <a:lnSpc>
                <a:spcPts val="3899"/>
              </a:lnSpc>
              <a:buFont typeface="Arial"/>
              <a:buChar char="•"/>
            </a:pPr>
            <a:r>
              <a:rPr lang="en-US" sz="2999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Varied healthcare and education systems.</a:t>
            </a:r>
          </a:p>
          <a:p>
            <a:pPr marL="647695" lvl="1" indent="-323848" algn="l">
              <a:lnSpc>
                <a:spcPts val="3899"/>
              </a:lnSpc>
              <a:buFont typeface="Arial"/>
              <a:buChar char="•"/>
            </a:pPr>
            <a:r>
              <a:rPr lang="en-US" sz="2999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Less extreme outcomes compared to Clusters 0 and 1.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4816593" cy="270933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B8C3B">
                <a:alpha val="9804"/>
              </a:srgbClr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19050"/>
              <a:ext cx="4816593" cy="27283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298138" y="-154136"/>
            <a:ext cx="12989862" cy="11513059"/>
          </a:xfrm>
          <a:custGeom>
            <a:avLst/>
            <a:gdLst/>
            <a:ahLst/>
            <a:cxnLst/>
            <a:rect l="l" t="t" r="r" b="b"/>
            <a:pathLst>
              <a:path w="12989862" h="11513059">
                <a:moveTo>
                  <a:pt x="0" y="0"/>
                </a:moveTo>
                <a:lnTo>
                  <a:pt x="12989862" y="0"/>
                </a:lnTo>
                <a:lnTo>
                  <a:pt x="12989862" y="11513059"/>
                </a:lnTo>
                <a:lnTo>
                  <a:pt x="0" y="1151305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611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3" name="TextBox 3"/>
          <p:cNvSpPr txBox="1"/>
          <p:nvPr/>
        </p:nvSpPr>
        <p:spPr>
          <a:xfrm>
            <a:off x="9139238" y="4957445"/>
            <a:ext cx="9525" cy="3530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59"/>
              </a:lnSpc>
              <a:spcBef>
                <a:spcPct val="0"/>
              </a:spcBef>
            </a:pPr>
            <a:endParaRPr/>
          </a:p>
        </p:txBody>
      </p:sp>
      <p:sp>
        <p:nvSpPr>
          <p:cNvPr id="4" name="TextBox 4"/>
          <p:cNvSpPr txBox="1"/>
          <p:nvPr/>
        </p:nvSpPr>
        <p:spPr>
          <a:xfrm>
            <a:off x="764061" y="637540"/>
            <a:ext cx="2843570" cy="9537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69"/>
              </a:lnSpc>
              <a:spcBef>
                <a:spcPct val="0"/>
              </a:spcBef>
            </a:pPr>
            <a:r>
              <a:rPr lang="en-US" sz="5899">
                <a:solidFill>
                  <a:srgbClr val="000000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Findings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4763" y="167005"/>
            <a:ext cx="18288000" cy="10287000"/>
            <a:chOff x="0" y="0"/>
            <a:chExt cx="4816593" cy="270933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D52B1E">
                <a:alpha val="9804"/>
              </a:srgbClr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4816593" cy="27283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257613" y="1976081"/>
            <a:ext cx="6238648" cy="65665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2927" lvl="1" indent="-291463" algn="l">
              <a:lnSpc>
                <a:spcPts val="3509"/>
              </a:lnSpc>
              <a:buFont typeface="Arial"/>
              <a:buChar char="•"/>
            </a:pPr>
            <a:r>
              <a:rPr lang="en-US" sz="2699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Life Expectancy: Highest in Cluster 0, lowest in Cluster 1 (Nunavut).</a:t>
            </a:r>
          </a:p>
          <a:p>
            <a:pPr marL="582927" lvl="1" indent="-291463" algn="l">
              <a:lnSpc>
                <a:spcPts val="3509"/>
              </a:lnSpc>
              <a:buFont typeface="Arial"/>
              <a:buChar char="•"/>
            </a:pPr>
            <a:r>
              <a:rPr lang="en-US" sz="2699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Education Expenditure: High in Cluster 0; lower in Clusters 1 and 2.</a:t>
            </a:r>
          </a:p>
          <a:p>
            <a:pPr marL="582927" lvl="1" indent="-291463" algn="l">
              <a:lnSpc>
                <a:spcPts val="3509"/>
              </a:lnSpc>
              <a:buFont typeface="Arial"/>
              <a:buChar char="•"/>
            </a:pPr>
            <a:r>
              <a:rPr lang="en-US" sz="2699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Median Family Income: Highest in Cluster 0, with Clusters 1 and 2 trailing.</a:t>
            </a:r>
          </a:p>
          <a:p>
            <a:pPr marL="582927" lvl="1" indent="-291463" algn="l">
              <a:lnSpc>
                <a:spcPts val="3509"/>
              </a:lnSpc>
              <a:buFont typeface="Arial"/>
              <a:buChar char="•"/>
            </a:pPr>
            <a:r>
              <a:rPr lang="en-US" sz="2699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GDP: Follows the same trend as family income, reflecting economic disparities.</a:t>
            </a:r>
          </a:p>
          <a:p>
            <a:pPr marL="582927" lvl="1" indent="-291463" algn="l">
              <a:lnSpc>
                <a:spcPts val="3509"/>
              </a:lnSpc>
              <a:buFont typeface="Arial"/>
              <a:buChar char="•"/>
            </a:pPr>
            <a:r>
              <a:rPr lang="en-US" sz="2699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Drug Abuse: Elevated in Cluster 1 due to socio-economic challenges.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6656283" y="-2445901"/>
            <a:ext cx="15178802" cy="15178802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D52B1E"/>
              </a:solidFill>
              <a:prstDash val="solid"/>
              <a:miter/>
            </a:ln>
          </p:spPr>
          <p:txBody>
            <a:bodyPr/>
            <a:lstStyle/>
            <a:p>
              <a:endParaRPr lang="en-CA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6007842" y="-1797460"/>
            <a:ext cx="13881919" cy="13881919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52B1E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786486" y="4701099"/>
            <a:ext cx="6033363" cy="7990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553"/>
              </a:lnSpc>
              <a:spcBef>
                <a:spcPct val="0"/>
              </a:spcBef>
            </a:pPr>
            <a:r>
              <a:rPr lang="en-US" sz="4680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Recommendations</a:t>
            </a:r>
          </a:p>
        </p:txBody>
      </p:sp>
      <p:sp>
        <p:nvSpPr>
          <p:cNvPr id="9" name="Freeform 9"/>
          <p:cNvSpPr/>
          <p:nvPr/>
        </p:nvSpPr>
        <p:spPr>
          <a:xfrm>
            <a:off x="8618101" y="1767991"/>
            <a:ext cx="1424256" cy="1424256"/>
          </a:xfrm>
          <a:custGeom>
            <a:avLst/>
            <a:gdLst/>
            <a:ahLst/>
            <a:cxnLst/>
            <a:rect l="l" t="t" r="r" b="b"/>
            <a:pathLst>
              <a:path w="1424256" h="1424256">
                <a:moveTo>
                  <a:pt x="0" y="0"/>
                </a:moveTo>
                <a:lnTo>
                  <a:pt x="1424255" y="0"/>
                </a:lnTo>
                <a:lnTo>
                  <a:pt x="1424255" y="1424256"/>
                </a:lnTo>
                <a:lnTo>
                  <a:pt x="0" y="14242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CA"/>
          </a:p>
        </p:txBody>
      </p:sp>
      <p:sp>
        <p:nvSpPr>
          <p:cNvPr id="10" name="TextBox 10"/>
          <p:cNvSpPr txBox="1"/>
          <p:nvPr/>
        </p:nvSpPr>
        <p:spPr>
          <a:xfrm>
            <a:off x="10162447" y="1797097"/>
            <a:ext cx="7640000" cy="10481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75"/>
              </a:lnSpc>
            </a:pPr>
            <a:r>
              <a:rPr lang="en-US" sz="2982" spc="-59">
                <a:solidFill>
                  <a:srgbClr val="123D33"/>
                </a:solidFill>
                <a:latin typeface="Poppins"/>
                <a:ea typeface="Poppins"/>
                <a:cs typeface="Poppins"/>
                <a:sym typeface="Poppins"/>
              </a:rPr>
              <a:t>Targeted Health Interventions for Remote and Northern Regions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763159" y="2041203"/>
            <a:ext cx="1134140" cy="8016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697"/>
              </a:lnSpc>
              <a:spcBef>
                <a:spcPct val="0"/>
              </a:spcBef>
            </a:pPr>
            <a:r>
              <a:rPr lang="en-US" sz="4784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01</a:t>
            </a:r>
          </a:p>
        </p:txBody>
      </p:sp>
      <p:sp>
        <p:nvSpPr>
          <p:cNvPr id="12" name="Freeform 12"/>
          <p:cNvSpPr/>
          <p:nvPr/>
        </p:nvSpPr>
        <p:spPr>
          <a:xfrm>
            <a:off x="9144000" y="3541391"/>
            <a:ext cx="1424256" cy="1424256"/>
          </a:xfrm>
          <a:custGeom>
            <a:avLst/>
            <a:gdLst/>
            <a:ahLst/>
            <a:cxnLst/>
            <a:rect l="l" t="t" r="r" b="b"/>
            <a:pathLst>
              <a:path w="1424256" h="1424256">
                <a:moveTo>
                  <a:pt x="0" y="0"/>
                </a:moveTo>
                <a:lnTo>
                  <a:pt x="1424256" y="0"/>
                </a:lnTo>
                <a:lnTo>
                  <a:pt x="1424256" y="1424256"/>
                </a:lnTo>
                <a:lnTo>
                  <a:pt x="0" y="14242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CA"/>
          </a:p>
        </p:txBody>
      </p:sp>
      <p:sp>
        <p:nvSpPr>
          <p:cNvPr id="13" name="TextBox 13"/>
          <p:cNvSpPr txBox="1"/>
          <p:nvPr/>
        </p:nvSpPr>
        <p:spPr>
          <a:xfrm>
            <a:off x="10842482" y="3880228"/>
            <a:ext cx="7114101" cy="5243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75"/>
              </a:lnSpc>
            </a:pPr>
            <a:r>
              <a:rPr lang="en-US" sz="2982" spc="-59">
                <a:solidFill>
                  <a:srgbClr val="123D33"/>
                </a:solidFill>
                <a:latin typeface="Poppins"/>
                <a:ea typeface="Poppins"/>
                <a:cs typeface="Poppins"/>
                <a:sym typeface="Poppins"/>
              </a:rPr>
              <a:t>Balanced Investment in Education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289058" y="3814603"/>
            <a:ext cx="1134140" cy="8016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697"/>
              </a:lnSpc>
              <a:spcBef>
                <a:spcPct val="0"/>
              </a:spcBef>
            </a:pPr>
            <a:r>
              <a:rPr lang="en-US" sz="4784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02</a:t>
            </a:r>
          </a:p>
        </p:txBody>
      </p:sp>
      <p:sp>
        <p:nvSpPr>
          <p:cNvPr id="15" name="Freeform 15"/>
          <p:cNvSpPr/>
          <p:nvPr/>
        </p:nvSpPr>
        <p:spPr>
          <a:xfrm>
            <a:off x="9144000" y="5318072"/>
            <a:ext cx="1424256" cy="1424256"/>
          </a:xfrm>
          <a:custGeom>
            <a:avLst/>
            <a:gdLst/>
            <a:ahLst/>
            <a:cxnLst/>
            <a:rect l="l" t="t" r="r" b="b"/>
            <a:pathLst>
              <a:path w="1424256" h="1424256">
                <a:moveTo>
                  <a:pt x="0" y="0"/>
                </a:moveTo>
                <a:lnTo>
                  <a:pt x="1424256" y="0"/>
                </a:lnTo>
                <a:lnTo>
                  <a:pt x="1424256" y="1424256"/>
                </a:lnTo>
                <a:lnTo>
                  <a:pt x="0" y="14242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CA"/>
          </a:p>
        </p:txBody>
      </p:sp>
      <p:sp>
        <p:nvSpPr>
          <p:cNvPr id="16" name="TextBox 16"/>
          <p:cNvSpPr txBox="1"/>
          <p:nvPr/>
        </p:nvSpPr>
        <p:spPr>
          <a:xfrm>
            <a:off x="9289058" y="5591284"/>
            <a:ext cx="1134140" cy="8016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697"/>
              </a:lnSpc>
              <a:spcBef>
                <a:spcPct val="0"/>
              </a:spcBef>
            </a:pPr>
            <a:r>
              <a:rPr lang="en-US" sz="4784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03</a:t>
            </a:r>
          </a:p>
        </p:txBody>
      </p:sp>
      <p:sp>
        <p:nvSpPr>
          <p:cNvPr id="17" name="Freeform 17"/>
          <p:cNvSpPr/>
          <p:nvPr/>
        </p:nvSpPr>
        <p:spPr>
          <a:xfrm>
            <a:off x="8618101" y="7094753"/>
            <a:ext cx="1424256" cy="1424256"/>
          </a:xfrm>
          <a:custGeom>
            <a:avLst/>
            <a:gdLst/>
            <a:ahLst/>
            <a:cxnLst/>
            <a:rect l="l" t="t" r="r" b="b"/>
            <a:pathLst>
              <a:path w="1424256" h="1424256">
                <a:moveTo>
                  <a:pt x="0" y="0"/>
                </a:moveTo>
                <a:lnTo>
                  <a:pt x="1424255" y="0"/>
                </a:lnTo>
                <a:lnTo>
                  <a:pt x="1424255" y="1424256"/>
                </a:lnTo>
                <a:lnTo>
                  <a:pt x="0" y="14242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CA"/>
          </a:p>
        </p:txBody>
      </p:sp>
      <p:sp>
        <p:nvSpPr>
          <p:cNvPr id="18" name="TextBox 18"/>
          <p:cNvSpPr txBox="1"/>
          <p:nvPr/>
        </p:nvSpPr>
        <p:spPr>
          <a:xfrm>
            <a:off x="10162447" y="7123858"/>
            <a:ext cx="7640000" cy="10481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75"/>
              </a:lnSpc>
            </a:pPr>
            <a:r>
              <a:rPr lang="en-US" sz="2982" spc="-59">
                <a:solidFill>
                  <a:srgbClr val="123D33"/>
                </a:solidFill>
                <a:latin typeface="Poppins"/>
                <a:ea typeface="Poppins"/>
                <a:cs typeface="Poppins"/>
                <a:sym typeface="Poppins"/>
              </a:rPr>
              <a:t>Comprehensive Drug Abuse Prevention and Rehabilitation Programs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8763159" y="7367965"/>
            <a:ext cx="1134140" cy="8016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697"/>
              </a:lnSpc>
              <a:spcBef>
                <a:spcPct val="0"/>
              </a:spcBef>
            </a:pPr>
            <a:r>
              <a:rPr lang="en-US" sz="4784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04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7905455" y="2656032"/>
            <a:ext cx="373607" cy="373607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52B1E"/>
            </a:solidFill>
            <a:ln w="38100" cap="sq">
              <a:solidFill>
                <a:srgbClr val="D52B1E"/>
              </a:solidFill>
              <a:prstDash val="solid"/>
              <a:miter/>
            </a:ln>
          </p:spPr>
          <p:txBody>
            <a:bodyPr/>
            <a:lstStyle/>
            <a:p>
              <a:endParaRPr lang="en-CA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8315313" y="4180490"/>
            <a:ext cx="373607" cy="373607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52B1E"/>
            </a:solidFill>
            <a:ln w="38100" cap="sq">
              <a:solidFill>
                <a:srgbClr val="D52B1E"/>
              </a:solidFill>
              <a:prstDash val="solid"/>
              <a:miter/>
            </a:ln>
          </p:spPr>
          <p:txBody>
            <a:bodyPr/>
            <a:lstStyle/>
            <a:p>
              <a:endParaRPr lang="en-CA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7944228" y="7402839"/>
            <a:ext cx="373607" cy="373607"/>
            <a:chOff x="0" y="0"/>
            <a:chExt cx="812800" cy="8128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52B1E"/>
            </a:solidFill>
            <a:ln w="38100" cap="sq">
              <a:solidFill>
                <a:srgbClr val="D52B1E"/>
              </a:solidFill>
              <a:prstDash val="solid"/>
              <a:miter/>
            </a:ln>
          </p:spPr>
          <p:txBody>
            <a:bodyPr/>
            <a:lstStyle/>
            <a:p>
              <a:endParaRPr lang="en-CA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8309460" y="5760481"/>
            <a:ext cx="373607" cy="373607"/>
            <a:chOff x="0" y="0"/>
            <a:chExt cx="812800" cy="8128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52B1E"/>
            </a:solidFill>
            <a:ln w="38100" cap="sq">
              <a:solidFill>
                <a:srgbClr val="D52B1E"/>
              </a:solidFill>
              <a:prstDash val="solid"/>
              <a:miter/>
            </a:ln>
          </p:spPr>
          <p:txBody>
            <a:bodyPr/>
            <a:lstStyle/>
            <a:p>
              <a:endParaRPr lang="en-CA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sp>
        <p:nvSpPr>
          <p:cNvPr id="32" name="TextBox 32"/>
          <p:cNvSpPr txBox="1"/>
          <p:nvPr/>
        </p:nvSpPr>
        <p:spPr>
          <a:xfrm>
            <a:off x="10842482" y="5278112"/>
            <a:ext cx="6959964" cy="991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34"/>
              </a:lnSpc>
              <a:spcBef>
                <a:spcPct val="0"/>
              </a:spcBef>
            </a:pPr>
            <a:r>
              <a:rPr lang="en-US" sz="294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Economic Development in Disadvantaged Areas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2778327" y="7417124"/>
            <a:ext cx="12710840" cy="1184047"/>
          </a:xfrm>
          <a:custGeom>
            <a:avLst/>
            <a:gdLst/>
            <a:ahLst/>
            <a:cxnLst/>
            <a:rect l="l" t="t" r="r" b="b"/>
            <a:pathLst>
              <a:path w="12710840" h="1184047">
                <a:moveTo>
                  <a:pt x="0" y="0"/>
                </a:moveTo>
                <a:lnTo>
                  <a:pt x="12710840" y="0"/>
                </a:lnTo>
                <a:lnTo>
                  <a:pt x="12710840" y="1184046"/>
                </a:lnTo>
                <a:lnTo>
                  <a:pt x="0" y="11840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2000"/>
            </a:blip>
            <a:stretch>
              <a:fillRect b="-208633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4491629"/>
            <a:chOff x="0" y="0"/>
            <a:chExt cx="4816593" cy="118298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1182980"/>
            </a:xfrm>
            <a:custGeom>
              <a:avLst/>
              <a:gdLst/>
              <a:ahLst/>
              <a:cxnLst/>
              <a:rect l="l" t="t" r="r" b="b"/>
              <a:pathLst>
                <a:path w="4816592" h="1182980">
                  <a:moveTo>
                    <a:pt x="0" y="0"/>
                  </a:moveTo>
                  <a:lnTo>
                    <a:pt x="4816592" y="0"/>
                  </a:lnTo>
                  <a:lnTo>
                    <a:pt x="4816592" y="1182980"/>
                  </a:lnTo>
                  <a:lnTo>
                    <a:pt x="0" y="1182980"/>
                  </a:lnTo>
                  <a:close/>
                </a:path>
              </a:pathLst>
            </a:custGeom>
            <a:solidFill>
              <a:srgbClr val="D52B1E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4816593" cy="12020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-10253" y="0"/>
            <a:ext cx="18288000" cy="4491629"/>
          </a:xfrm>
          <a:custGeom>
            <a:avLst/>
            <a:gdLst/>
            <a:ahLst/>
            <a:cxnLst/>
            <a:rect l="l" t="t" r="r" b="b"/>
            <a:pathLst>
              <a:path w="18288000" h="4491629">
                <a:moveTo>
                  <a:pt x="0" y="0"/>
                </a:moveTo>
                <a:lnTo>
                  <a:pt x="18288000" y="0"/>
                </a:lnTo>
                <a:lnTo>
                  <a:pt x="18288000" y="4491629"/>
                </a:lnTo>
                <a:lnTo>
                  <a:pt x="0" y="449162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9000"/>
            </a:blip>
            <a:stretch>
              <a:fillRect t="-85634" b="-85634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CA"/>
          </a:p>
        </p:txBody>
      </p:sp>
      <p:grpSp>
        <p:nvGrpSpPr>
          <p:cNvPr id="7" name="Group 7"/>
          <p:cNvGrpSpPr/>
          <p:nvPr/>
        </p:nvGrpSpPr>
        <p:grpSpPr>
          <a:xfrm>
            <a:off x="2430376" y="2357000"/>
            <a:ext cx="12731346" cy="5171309"/>
            <a:chOff x="0" y="0"/>
            <a:chExt cx="3353112" cy="1361991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353112" cy="1361991"/>
            </a:xfrm>
            <a:custGeom>
              <a:avLst/>
              <a:gdLst/>
              <a:ahLst/>
              <a:cxnLst/>
              <a:rect l="l" t="t" r="r" b="b"/>
              <a:pathLst>
                <a:path w="3353112" h="1361991">
                  <a:moveTo>
                    <a:pt x="15202" y="0"/>
                  </a:moveTo>
                  <a:lnTo>
                    <a:pt x="3337909" y="0"/>
                  </a:lnTo>
                  <a:cubicBezTo>
                    <a:pt x="3341941" y="0"/>
                    <a:pt x="3345808" y="1602"/>
                    <a:pt x="3348659" y="4453"/>
                  </a:cubicBezTo>
                  <a:cubicBezTo>
                    <a:pt x="3351510" y="7304"/>
                    <a:pt x="3353112" y="11171"/>
                    <a:pt x="3353112" y="15202"/>
                  </a:cubicBezTo>
                  <a:lnTo>
                    <a:pt x="3353112" y="1346788"/>
                  </a:lnTo>
                  <a:cubicBezTo>
                    <a:pt x="3353112" y="1350820"/>
                    <a:pt x="3351510" y="1354687"/>
                    <a:pt x="3348659" y="1357538"/>
                  </a:cubicBezTo>
                  <a:cubicBezTo>
                    <a:pt x="3345808" y="1360389"/>
                    <a:pt x="3341941" y="1361991"/>
                    <a:pt x="3337909" y="1361991"/>
                  </a:cubicBezTo>
                  <a:lnTo>
                    <a:pt x="15202" y="1361991"/>
                  </a:lnTo>
                  <a:cubicBezTo>
                    <a:pt x="11171" y="1361991"/>
                    <a:pt x="7304" y="1360389"/>
                    <a:pt x="4453" y="1357538"/>
                  </a:cubicBezTo>
                  <a:cubicBezTo>
                    <a:pt x="1602" y="1354687"/>
                    <a:pt x="0" y="1350820"/>
                    <a:pt x="0" y="1346788"/>
                  </a:cubicBezTo>
                  <a:lnTo>
                    <a:pt x="0" y="15202"/>
                  </a:lnTo>
                  <a:cubicBezTo>
                    <a:pt x="0" y="11171"/>
                    <a:pt x="1602" y="7304"/>
                    <a:pt x="4453" y="4453"/>
                  </a:cubicBezTo>
                  <a:cubicBezTo>
                    <a:pt x="7304" y="1602"/>
                    <a:pt x="11171" y="0"/>
                    <a:pt x="15202" y="0"/>
                  </a:cubicBezTo>
                  <a:close/>
                </a:path>
              </a:pathLst>
            </a:custGeom>
            <a:solidFill>
              <a:srgbClr val="D52B1E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CA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3353112" cy="14000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604516" lvl="1" indent="-302258" algn="just">
                <a:lnSpc>
                  <a:spcPts val="3639"/>
                </a:lnSpc>
                <a:buFont typeface="Arial"/>
                <a:buChar char="•"/>
              </a:pPr>
              <a:r>
                <a:rPr lang="en-US" sz="2799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What Are Social Determinants of Health?</a:t>
              </a:r>
            </a:p>
            <a:p>
              <a:pPr marL="604516" lvl="1" indent="-302258" algn="just">
                <a:lnSpc>
                  <a:spcPts val="3639"/>
                </a:lnSpc>
                <a:buFont typeface="Arial"/>
                <a:buChar char="•"/>
              </a:pPr>
              <a:r>
                <a:rPr lang="en-US" sz="2799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Why Are Social Determinants Important?</a:t>
              </a:r>
            </a:p>
            <a:p>
              <a:pPr marL="604516" lvl="1" indent="-302258" algn="just">
                <a:lnSpc>
                  <a:spcPts val="3639"/>
                </a:lnSpc>
                <a:buFont typeface="Arial"/>
                <a:buChar char="•"/>
              </a:pPr>
              <a:r>
                <a:rPr lang="en-US" sz="2799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Key Determinants of Health</a:t>
              </a:r>
            </a:p>
            <a:p>
              <a:pPr marL="604516" lvl="1" indent="-302258" algn="just">
                <a:lnSpc>
                  <a:spcPts val="3639"/>
                </a:lnSpc>
                <a:buFont typeface="Arial"/>
                <a:buChar char="•"/>
              </a:pPr>
              <a:r>
                <a:rPr lang="en-US" sz="2799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The Canadian Context.</a:t>
              </a:r>
            </a:p>
            <a:p>
              <a:pPr marL="604516" lvl="1" indent="-302258" algn="just">
                <a:lnSpc>
                  <a:spcPts val="3639"/>
                </a:lnSpc>
                <a:buFont typeface="Arial"/>
                <a:buChar char="•"/>
              </a:pPr>
              <a:r>
                <a:rPr lang="en-US" sz="2799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Who are the policy makers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6113923" y="9258300"/>
            <a:ext cx="327444" cy="327444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23D33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CA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5648108" y="9258300"/>
            <a:ext cx="327444" cy="327444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23D33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CA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5161723" y="9258300"/>
            <a:ext cx="327444" cy="327444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23D33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CA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5494421" y="2380441"/>
            <a:ext cx="6928538" cy="12282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002"/>
              </a:lnSpc>
              <a:spcBef>
                <a:spcPct val="0"/>
              </a:spcBef>
            </a:pPr>
            <a:r>
              <a:rPr lang="en-US" sz="7144" spc="-142">
                <a:solidFill>
                  <a:srgbClr val="FDFBFB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Introduction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2095642" y="4347082"/>
            <a:ext cx="3082479" cy="3751948"/>
            <a:chOff x="0" y="0"/>
            <a:chExt cx="2011642" cy="244854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011642" cy="2448541"/>
            </a:xfrm>
            <a:custGeom>
              <a:avLst/>
              <a:gdLst/>
              <a:ahLst/>
              <a:cxnLst/>
              <a:rect l="l" t="t" r="r" b="b"/>
              <a:pathLst>
                <a:path w="2011642" h="2448541">
                  <a:moveTo>
                    <a:pt x="80371" y="0"/>
                  </a:moveTo>
                  <a:lnTo>
                    <a:pt x="1931271" y="0"/>
                  </a:lnTo>
                  <a:cubicBezTo>
                    <a:pt x="1975659" y="0"/>
                    <a:pt x="2011642" y="35983"/>
                    <a:pt x="2011642" y="80371"/>
                  </a:cubicBezTo>
                  <a:lnTo>
                    <a:pt x="2011642" y="2368170"/>
                  </a:lnTo>
                  <a:cubicBezTo>
                    <a:pt x="2011642" y="2412558"/>
                    <a:pt x="1975659" y="2448541"/>
                    <a:pt x="1931271" y="2448541"/>
                  </a:cubicBezTo>
                  <a:lnTo>
                    <a:pt x="80371" y="2448541"/>
                  </a:lnTo>
                  <a:cubicBezTo>
                    <a:pt x="35983" y="2448541"/>
                    <a:pt x="0" y="2412558"/>
                    <a:pt x="0" y="2368170"/>
                  </a:cubicBezTo>
                  <a:lnTo>
                    <a:pt x="0" y="80371"/>
                  </a:lnTo>
                  <a:cubicBezTo>
                    <a:pt x="0" y="35983"/>
                    <a:pt x="35983" y="0"/>
                    <a:pt x="80371" y="0"/>
                  </a:cubicBezTo>
                  <a:close/>
                </a:path>
              </a:pathLst>
            </a:custGeom>
            <a:solidFill>
              <a:srgbClr val="FFFFFF"/>
            </a:solidFill>
            <a:ln w="123825" cap="rnd">
              <a:solidFill>
                <a:srgbClr val="D52B1E"/>
              </a:solidFill>
              <a:prstDash val="solid"/>
              <a:round/>
            </a:ln>
          </p:spPr>
          <p:txBody>
            <a:bodyPr/>
            <a:lstStyle/>
            <a:p>
              <a:endParaRPr lang="en-CA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011642" cy="24866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56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2540734" y="4347082"/>
            <a:ext cx="2146380" cy="1000429"/>
          </a:xfrm>
          <a:custGeom>
            <a:avLst/>
            <a:gdLst/>
            <a:ahLst/>
            <a:cxnLst/>
            <a:rect l="l" t="t" r="r" b="b"/>
            <a:pathLst>
              <a:path w="2146380" h="1000429">
                <a:moveTo>
                  <a:pt x="0" y="0"/>
                </a:moveTo>
                <a:lnTo>
                  <a:pt x="2146380" y="0"/>
                </a:lnTo>
                <a:lnTo>
                  <a:pt x="2146380" y="1000429"/>
                </a:lnTo>
                <a:lnTo>
                  <a:pt x="0" y="10004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114545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CA"/>
          </a:p>
        </p:txBody>
      </p:sp>
      <p:grpSp>
        <p:nvGrpSpPr>
          <p:cNvPr id="6" name="Group 6"/>
          <p:cNvGrpSpPr/>
          <p:nvPr/>
        </p:nvGrpSpPr>
        <p:grpSpPr>
          <a:xfrm rot="-10800000">
            <a:off x="5561122" y="4347082"/>
            <a:ext cx="3128394" cy="3751948"/>
            <a:chOff x="0" y="0"/>
            <a:chExt cx="2041606" cy="244854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041606" cy="2448541"/>
            </a:xfrm>
            <a:custGeom>
              <a:avLst/>
              <a:gdLst/>
              <a:ahLst/>
              <a:cxnLst/>
              <a:rect l="l" t="t" r="r" b="b"/>
              <a:pathLst>
                <a:path w="2041606" h="2448541">
                  <a:moveTo>
                    <a:pt x="79191" y="0"/>
                  </a:moveTo>
                  <a:lnTo>
                    <a:pt x="1962415" y="0"/>
                  </a:lnTo>
                  <a:cubicBezTo>
                    <a:pt x="2006151" y="0"/>
                    <a:pt x="2041606" y="35455"/>
                    <a:pt x="2041606" y="79191"/>
                  </a:cubicBezTo>
                  <a:lnTo>
                    <a:pt x="2041606" y="2369350"/>
                  </a:lnTo>
                  <a:cubicBezTo>
                    <a:pt x="2041606" y="2390353"/>
                    <a:pt x="2033263" y="2410495"/>
                    <a:pt x="2018411" y="2425347"/>
                  </a:cubicBezTo>
                  <a:cubicBezTo>
                    <a:pt x="2003560" y="2440198"/>
                    <a:pt x="1983418" y="2448541"/>
                    <a:pt x="1962415" y="2448541"/>
                  </a:cubicBezTo>
                  <a:lnTo>
                    <a:pt x="79191" y="2448541"/>
                  </a:lnTo>
                  <a:cubicBezTo>
                    <a:pt x="58188" y="2448541"/>
                    <a:pt x="38046" y="2440198"/>
                    <a:pt x="23195" y="2425347"/>
                  </a:cubicBezTo>
                  <a:cubicBezTo>
                    <a:pt x="8343" y="2410495"/>
                    <a:pt x="0" y="2390353"/>
                    <a:pt x="0" y="2369350"/>
                  </a:cubicBezTo>
                  <a:lnTo>
                    <a:pt x="0" y="79191"/>
                  </a:lnTo>
                  <a:cubicBezTo>
                    <a:pt x="0" y="58188"/>
                    <a:pt x="8343" y="38046"/>
                    <a:pt x="23195" y="23195"/>
                  </a:cubicBezTo>
                  <a:cubicBezTo>
                    <a:pt x="38046" y="8343"/>
                    <a:pt x="58188" y="0"/>
                    <a:pt x="79191" y="0"/>
                  </a:cubicBezTo>
                  <a:close/>
                </a:path>
              </a:pathLst>
            </a:custGeom>
            <a:solidFill>
              <a:srgbClr val="FFFFFF"/>
            </a:solidFill>
            <a:ln w="123825" cap="rnd">
              <a:solidFill>
                <a:srgbClr val="D52B1E"/>
              </a:solidFill>
              <a:prstDash val="solid"/>
              <a:round/>
            </a:ln>
          </p:spPr>
          <p:txBody>
            <a:bodyPr/>
            <a:lstStyle/>
            <a:p>
              <a:endParaRPr lang="en-CA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2041606" cy="24866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56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6052129" y="4347082"/>
            <a:ext cx="2146380" cy="1000429"/>
          </a:xfrm>
          <a:custGeom>
            <a:avLst/>
            <a:gdLst/>
            <a:ahLst/>
            <a:cxnLst/>
            <a:rect l="l" t="t" r="r" b="b"/>
            <a:pathLst>
              <a:path w="2146380" h="1000429">
                <a:moveTo>
                  <a:pt x="0" y="0"/>
                </a:moveTo>
                <a:lnTo>
                  <a:pt x="2146380" y="0"/>
                </a:lnTo>
                <a:lnTo>
                  <a:pt x="2146380" y="1000429"/>
                </a:lnTo>
                <a:lnTo>
                  <a:pt x="0" y="10004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114545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CA"/>
          </a:p>
        </p:txBody>
      </p:sp>
      <p:grpSp>
        <p:nvGrpSpPr>
          <p:cNvPr id="10" name="Group 10"/>
          <p:cNvGrpSpPr/>
          <p:nvPr/>
        </p:nvGrpSpPr>
        <p:grpSpPr>
          <a:xfrm rot="-10800000">
            <a:off x="9070516" y="4347082"/>
            <a:ext cx="3128394" cy="3751948"/>
            <a:chOff x="0" y="0"/>
            <a:chExt cx="2041606" cy="2448541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041606" cy="2448541"/>
            </a:xfrm>
            <a:custGeom>
              <a:avLst/>
              <a:gdLst/>
              <a:ahLst/>
              <a:cxnLst/>
              <a:rect l="l" t="t" r="r" b="b"/>
              <a:pathLst>
                <a:path w="2041606" h="2448541">
                  <a:moveTo>
                    <a:pt x="79191" y="0"/>
                  </a:moveTo>
                  <a:lnTo>
                    <a:pt x="1962415" y="0"/>
                  </a:lnTo>
                  <a:cubicBezTo>
                    <a:pt x="2006151" y="0"/>
                    <a:pt x="2041606" y="35455"/>
                    <a:pt x="2041606" y="79191"/>
                  </a:cubicBezTo>
                  <a:lnTo>
                    <a:pt x="2041606" y="2369350"/>
                  </a:lnTo>
                  <a:cubicBezTo>
                    <a:pt x="2041606" y="2390353"/>
                    <a:pt x="2033263" y="2410495"/>
                    <a:pt x="2018411" y="2425347"/>
                  </a:cubicBezTo>
                  <a:cubicBezTo>
                    <a:pt x="2003560" y="2440198"/>
                    <a:pt x="1983418" y="2448541"/>
                    <a:pt x="1962415" y="2448541"/>
                  </a:cubicBezTo>
                  <a:lnTo>
                    <a:pt x="79191" y="2448541"/>
                  </a:lnTo>
                  <a:cubicBezTo>
                    <a:pt x="58188" y="2448541"/>
                    <a:pt x="38046" y="2440198"/>
                    <a:pt x="23195" y="2425347"/>
                  </a:cubicBezTo>
                  <a:cubicBezTo>
                    <a:pt x="8343" y="2410495"/>
                    <a:pt x="0" y="2390353"/>
                    <a:pt x="0" y="2369350"/>
                  </a:cubicBezTo>
                  <a:lnTo>
                    <a:pt x="0" y="79191"/>
                  </a:lnTo>
                  <a:cubicBezTo>
                    <a:pt x="0" y="58188"/>
                    <a:pt x="8343" y="38046"/>
                    <a:pt x="23195" y="23195"/>
                  </a:cubicBezTo>
                  <a:cubicBezTo>
                    <a:pt x="38046" y="8343"/>
                    <a:pt x="58188" y="0"/>
                    <a:pt x="79191" y="0"/>
                  </a:cubicBezTo>
                  <a:close/>
                </a:path>
              </a:pathLst>
            </a:custGeom>
            <a:solidFill>
              <a:srgbClr val="FFFFFF"/>
            </a:solidFill>
            <a:ln w="123825" cap="rnd">
              <a:solidFill>
                <a:srgbClr val="D52B1E"/>
              </a:solidFill>
              <a:prstDash val="solid"/>
              <a:round/>
            </a:ln>
          </p:spPr>
          <p:txBody>
            <a:bodyPr/>
            <a:lstStyle/>
            <a:p>
              <a:endParaRPr lang="en-CA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2041606" cy="24866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56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9561522" y="4347082"/>
            <a:ext cx="2146380" cy="1000429"/>
          </a:xfrm>
          <a:custGeom>
            <a:avLst/>
            <a:gdLst/>
            <a:ahLst/>
            <a:cxnLst/>
            <a:rect l="l" t="t" r="r" b="b"/>
            <a:pathLst>
              <a:path w="2146380" h="1000429">
                <a:moveTo>
                  <a:pt x="0" y="0"/>
                </a:moveTo>
                <a:lnTo>
                  <a:pt x="2146380" y="0"/>
                </a:lnTo>
                <a:lnTo>
                  <a:pt x="2146380" y="1000429"/>
                </a:lnTo>
                <a:lnTo>
                  <a:pt x="0" y="10004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114545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CA"/>
          </a:p>
        </p:txBody>
      </p:sp>
      <p:sp>
        <p:nvSpPr>
          <p:cNvPr id="14" name="Freeform 14"/>
          <p:cNvSpPr/>
          <p:nvPr/>
        </p:nvSpPr>
        <p:spPr>
          <a:xfrm>
            <a:off x="14592460" y="2868946"/>
            <a:ext cx="3695540" cy="7418054"/>
          </a:xfrm>
          <a:custGeom>
            <a:avLst/>
            <a:gdLst/>
            <a:ahLst/>
            <a:cxnLst/>
            <a:rect l="l" t="t" r="r" b="b"/>
            <a:pathLst>
              <a:path w="3695540" h="7418054">
                <a:moveTo>
                  <a:pt x="0" y="0"/>
                </a:moveTo>
                <a:lnTo>
                  <a:pt x="3695540" y="0"/>
                </a:lnTo>
                <a:lnTo>
                  <a:pt x="3695540" y="7418054"/>
                </a:lnTo>
                <a:lnTo>
                  <a:pt x="0" y="741805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CA"/>
          </a:p>
        </p:txBody>
      </p:sp>
      <p:grpSp>
        <p:nvGrpSpPr>
          <p:cNvPr id="15" name="Group 15"/>
          <p:cNvGrpSpPr/>
          <p:nvPr/>
        </p:nvGrpSpPr>
        <p:grpSpPr>
          <a:xfrm rot="-10800000">
            <a:off x="12581910" y="4347082"/>
            <a:ext cx="3128394" cy="3751948"/>
            <a:chOff x="0" y="0"/>
            <a:chExt cx="2041606" cy="2448541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041606" cy="2448541"/>
            </a:xfrm>
            <a:custGeom>
              <a:avLst/>
              <a:gdLst/>
              <a:ahLst/>
              <a:cxnLst/>
              <a:rect l="l" t="t" r="r" b="b"/>
              <a:pathLst>
                <a:path w="2041606" h="2448541">
                  <a:moveTo>
                    <a:pt x="79191" y="0"/>
                  </a:moveTo>
                  <a:lnTo>
                    <a:pt x="1962415" y="0"/>
                  </a:lnTo>
                  <a:cubicBezTo>
                    <a:pt x="2006151" y="0"/>
                    <a:pt x="2041606" y="35455"/>
                    <a:pt x="2041606" y="79191"/>
                  </a:cubicBezTo>
                  <a:lnTo>
                    <a:pt x="2041606" y="2369350"/>
                  </a:lnTo>
                  <a:cubicBezTo>
                    <a:pt x="2041606" y="2390353"/>
                    <a:pt x="2033263" y="2410495"/>
                    <a:pt x="2018411" y="2425347"/>
                  </a:cubicBezTo>
                  <a:cubicBezTo>
                    <a:pt x="2003560" y="2440198"/>
                    <a:pt x="1983418" y="2448541"/>
                    <a:pt x="1962415" y="2448541"/>
                  </a:cubicBezTo>
                  <a:lnTo>
                    <a:pt x="79191" y="2448541"/>
                  </a:lnTo>
                  <a:cubicBezTo>
                    <a:pt x="58188" y="2448541"/>
                    <a:pt x="38046" y="2440198"/>
                    <a:pt x="23195" y="2425347"/>
                  </a:cubicBezTo>
                  <a:cubicBezTo>
                    <a:pt x="8343" y="2410495"/>
                    <a:pt x="0" y="2390353"/>
                    <a:pt x="0" y="2369350"/>
                  </a:cubicBezTo>
                  <a:lnTo>
                    <a:pt x="0" y="79191"/>
                  </a:lnTo>
                  <a:cubicBezTo>
                    <a:pt x="0" y="58188"/>
                    <a:pt x="8343" y="38046"/>
                    <a:pt x="23195" y="23195"/>
                  </a:cubicBezTo>
                  <a:cubicBezTo>
                    <a:pt x="38046" y="8343"/>
                    <a:pt x="58188" y="0"/>
                    <a:pt x="79191" y="0"/>
                  </a:cubicBezTo>
                  <a:close/>
                </a:path>
              </a:pathLst>
            </a:custGeom>
            <a:solidFill>
              <a:srgbClr val="FFFFFF"/>
            </a:solidFill>
            <a:ln w="123825" cap="rnd">
              <a:solidFill>
                <a:srgbClr val="D52B1E"/>
              </a:solidFill>
              <a:prstDash val="solid"/>
              <a:round/>
            </a:ln>
          </p:spPr>
          <p:txBody>
            <a:bodyPr/>
            <a:lstStyle/>
            <a:p>
              <a:endParaRPr lang="en-CA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2041606" cy="24866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56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8" name="Freeform 18"/>
          <p:cNvSpPr/>
          <p:nvPr/>
        </p:nvSpPr>
        <p:spPr>
          <a:xfrm>
            <a:off x="13072917" y="4347082"/>
            <a:ext cx="2146380" cy="1000429"/>
          </a:xfrm>
          <a:custGeom>
            <a:avLst/>
            <a:gdLst/>
            <a:ahLst/>
            <a:cxnLst/>
            <a:rect l="l" t="t" r="r" b="b"/>
            <a:pathLst>
              <a:path w="2146380" h="1000429">
                <a:moveTo>
                  <a:pt x="0" y="0"/>
                </a:moveTo>
                <a:lnTo>
                  <a:pt x="2146380" y="0"/>
                </a:lnTo>
                <a:lnTo>
                  <a:pt x="2146380" y="1000429"/>
                </a:lnTo>
                <a:lnTo>
                  <a:pt x="0" y="10004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114545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CA"/>
          </a:p>
        </p:txBody>
      </p:sp>
      <p:sp>
        <p:nvSpPr>
          <p:cNvPr id="19" name="TextBox 19"/>
          <p:cNvSpPr txBox="1"/>
          <p:nvPr/>
        </p:nvSpPr>
        <p:spPr>
          <a:xfrm>
            <a:off x="2095642" y="2054763"/>
            <a:ext cx="7362789" cy="8660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78"/>
              </a:lnSpc>
            </a:pPr>
            <a:r>
              <a:rPr lang="en-US" sz="5127" spc="-102">
                <a:solidFill>
                  <a:srgbClr val="19191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Objectives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244778" y="5471336"/>
            <a:ext cx="2738293" cy="21783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479"/>
              </a:lnSpc>
            </a:pPr>
            <a:r>
              <a:rPr lang="en-US" sz="1484">
                <a:solidFill>
                  <a:srgbClr val="343432"/>
                </a:solidFill>
                <a:latin typeface="Open Sauce"/>
                <a:ea typeface="Open Sauce"/>
                <a:cs typeface="Open Sauce"/>
                <a:sym typeface="Open Sauce"/>
              </a:rPr>
              <a:t>How do socio economic characteristics and health related characteristics differ across Canadian provinces and and what implications do these differences have for targeted policy-making? 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3122795" y="4419191"/>
            <a:ext cx="937482" cy="5959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895"/>
              </a:lnSpc>
              <a:spcBef>
                <a:spcPct val="0"/>
              </a:spcBef>
            </a:pPr>
            <a:r>
              <a:rPr lang="en-US" sz="3824">
                <a:solidFill>
                  <a:srgbClr val="F8F8F8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01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5733784" y="5471336"/>
            <a:ext cx="2738293" cy="12353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479"/>
              </a:lnSpc>
            </a:pPr>
            <a:r>
              <a:rPr lang="en-US" sz="1484">
                <a:solidFill>
                  <a:srgbClr val="343432"/>
                </a:solidFill>
                <a:latin typeface="Open Sauce"/>
                <a:ea typeface="Open Sauce"/>
                <a:cs typeface="Open Sauce"/>
                <a:sym typeface="Open Sauce"/>
              </a:rPr>
              <a:t>How does the expenditure on education correlate with other features among the provinces?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6634189" y="4419191"/>
            <a:ext cx="937482" cy="5959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895"/>
              </a:lnSpc>
              <a:spcBef>
                <a:spcPct val="0"/>
              </a:spcBef>
            </a:pPr>
            <a:r>
              <a:rPr lang="en-US" sz="3824">
                <a:solidFill>
                  <a:srgbClr val="F8F8F8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02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9241966" y="5471336"/>
            <a:ext cx="2738293" cy="15496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479"/>
              </a:lnSpc>
            </a:pPr>
            <a:r>
              <a:rPr lang="en-US" sz="1484">
                <a:solidFill>
                  <a:srgbClr val="343432"/>
                </a:solidFill>
                <a:latin typeface="Open Sauce"/>
                <a:ea typeface="Open Sauce"/>
                <a:cs typeface="Open Sauce"/>
                <a:sym typeface="Open Sauce"/>
              </a:rPr>
              <a:t>What provinces should be taken into consideration to create a more equitable, healthy, and prosperous society?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0143583" y="4419191"/>
            <a:ext cx="937482" cy="5959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895"/>
              </a:lnSpc>
              <a:spcBef>
                <a:spcPct val="0"/>
              </a:spcBef>
            </a:pPr>
            <a:r>
              <a:rPr lang="en-US" sz="3824">
                <a:solidFill>
                  <a:srgbClr val="F8F8F8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03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2751359" y="5490386"/>
            <a:ext cx="2738293" cy="10959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227"/>
              </a:lnSpc>
            </a:pPr>
            <a:r>
              <a:rPr lang="en-US" sz="1484">
                <a:solidFill>
                  <a:srgbClr val="343432"/>
                </a:solidFill>
                <a:latin typeface="Open Sauce"/>
                <a:ea typeface="Open Sauce"/>
                <a:cs typeface="Open Sauce"/>
                <a:sym typeface="Open Sauce"/>
              </a:rPr>
              <a:t>What are the possible actions that can be taken by the policy makers to improve the conditions?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3654978" y="4419191"/>
            <a:ext cx="937482" cy="5959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895"/>
              </a:lnSpc>
              <a:spcBef>
                <a:spcPct val="0"/>
              </a:spcBef>
            </a:pPr>
            <a:r>
              <a:rPr lang="en-US" sz="3824">
                <a:solidFill>
                  <a:srgbClr val="F8F8F8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04</a:t>
            </a:r>
          </a:p>
        </p:txBody>
      </p:sp>
      <p:sp>
        <p:nvSpPr>
          <p:cNvPr id="28" name="Freeform 28"/>
          <p:cNvSpPr/>
          <p:nvPr/>
        </p:nvSpPr>
        <p:spPr>
          <a:xfrm rot="-10800000">
            <a:off x="-465877" y="-4635036"/>
            <a:ext cx="3695540" cy="7418054"/>
          </a:xfrm>
          <a:custGeom>
            <a:avLst/>
            <a:gdLst/>
            <a:ahLst/>
            <a:cxnLst/>
            <a:rect l="l" t="t" r="r" b="b"/>
            <a:pathLst>
              <a:path w="3695540" h="7418054">
                <a:moveTo>
                  <a:pt x="0" y="0"/>
                </a:moveTo>
                <a:lnTo>
                  <a:pt x="3695540" y="0"/>
                </a:lnTo>
                <a:lnTo>
                  <a:pt x="3695540" y="7418054"/>
                </a:lnTo>
                <a:lnTo>
                  <a:pt x="0" y="741805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060288" y="0"/>
            <a:ext cx="10298661" cy="10287000"/>
            <a:chOff x="0" y="0"/>
            <a:chExt cx="2712405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12405" cy="2709333"/>
            </a:xfrm>
            <a:custGeom>
              <a:avLst/>
              <a:gdLst/>
              <a:ahLst/>
              <a:cxnLst/>
              <a:rect l="l" t="t" r="r" b="b"/>
              <a:pathLst>
                <a:path w="2712405" h="2709333">
                  <a:moveTo>
                    <a:pt x="0" y="0"/>
                  </a:moveTo>
                  <a:lnTo>
                    <a:pt x="2712405" y="0"/>
                  </a:lnTo>
                  <a:lnTo>
                    <a:pt x="271240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D52B1E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CA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2712405" cy="27283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1390959" y="8567821"/>
            <a:ext cx="3086100" cy="3086100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52B1E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CA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206536" y="3314080"/>
            <a:ext cx="654889" cy="654889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23D33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CA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8509810" y="2828925"/>
            <a:ext cx="9778190" cy="7281946"/>
          </a:xfrm>
          <a:custGeom>
            <a:avLst/>
            <a:gdLst/>
            <a:ahLst/>
            <a:cxnLst/>
            <a:rect l="l" t="t" r="r" b="b"/>
            <a:pathLst>
              <a:path w="9778190" h="7281946">
                <a:moveTo>
                  <a:pt x="0" y="0"/>
                </a:moveTo>
                <a:lnTo>
                  <a:pt x="9778190" y="0"/>
                </a:lnTo>
                <a:lnTo>
                  <a:pt x="9778190" y="7281946"/>
                </a:lnTo>
                <a:lnTo>
                  <a:pt x="0" y="72819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406" r="-12406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2" name="TextBox 12"/>
          <p:cNvSpPr txBox="1"/>
          <p:nvPr/>
        </p:nvSpPr>
        <p:spPr>
          <a:xfrm>
            <a:off x="1295137" y="697829"/>
            <a:ext cx="3630003" cy="2495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44"/>
              </a:lnSpc>
              <a:spcBef>
                <a:spcPct val="0"/>
              </a:spcBef>
            </a:pPr>
            <a:r>
              <a:rPr lang="en-US" sz="4746" spc="-94">
                <a:solidFill>
                  <a:srgbClr val="19191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Data analysis and  sources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95137" y="3546275"/>
            <a:ext cx="4628146" cy="3807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00741" lvl="1" indent="-250371" algn="l">
              <a:lnSpc>
                <a:spcPts val="3850"/>
              </a:lnSpc>
              <a:buFont typeface="Arial"/>
              <a:buChar char="•"/>
            </a:pPr>
            <a:r>
              <a:rPr lang="en-US" sz="2319">
                <a:solidFill>
                  <a:srgbClr val="191919"/>
                </a:solidFill>
                <a:latin typeface="Open Sauce"/>
                <a:ea typeface="Open Sauce"/>
                <a:cs typeface="Open Sauce"/>
                <a:sym typeface="Open Sauce"/>
              </a:rPr>
              <a:t>Statistics Canada</a:t>
            </a:r>
          </a:p>
          <a:p>
            <a:pPr marL="500741" lvl="1" indent="-250371" algn="l">
              <a:lnSpc>
                <a:spcPts val="3850"/>
              </a:lnSpc>
              <a:buFont typeface="Arial"/>
              <a:buChar char="•"/>
            </a:pPr>
            <a:r>
              <a:rPr lang="en-US" sz="2319">
                <a:solidFill>
                  <a:srgbClr val="191919"/>
                </a:solidFill>
                <a:latin typeface="Open Sauce"/>
                <a:ea typeface="Open Sauce"/>
                <a:cs typeface="Open Sauce"/>
                <a:sym typeface="Open Sauce"/>
              </a:rPr>
              <a:t>Statscan</a:t>
            </a:r>
          </a:p>
          <a:p>
            <a:pPr marL="500741" lvl="1" indent="-250371" algn="l">
              <a:lnSpc>
                <a:spcPts val="3850"/>
              </a:lnSpc>
              <a:buFont typeface="Arial"/>
              <a:buChar char="•"/>
            </a:pPr>
            <a:r>
              <a:rPr lang="en-US" sz="2319">
                <a:solidFill>
                  <a:srgbClr val="191919"/>
                </a:solidFill>
                <a:latin typeface="Open Sauce"/>
                <a:ea typeface="Open Sauce"/>
                <a:cs typeface="Open Sauce"/>
                <a:sym typeface="Open Sauce"/>
              </a:rPr>
              <a:t>Canadian Public Health association</a:t>
            </a:r>
          </a:p>
          <a:p>
            <a:pPr marL="500741" lvl="1" indent="-250371" algn="l">
              <a:lnSpc>
                <a:spcPts val="3850"/>
              </a:lnSpc>
              <a:buFont typeface="Arial"/>
              <a:buChar char="•"/>
            </a:pPr>
            <a:r>
              <a:rPr lang="en-US" sz="2319">
                <a:solidFill>
                  <a:srgbClr val="191919"/>
                </a:solidFill>
                <a:latin typeface="Open Sauce"/>
                <a:ea typeface="Open Sauce"/>
                <a:cs typeface="Open Sauce"/>
                <a:sym typeface="Open Sauce"/>
              </a:rPr>
              <a:t>The Canadian facts</a:t>
            </a:r>
          </a:p>
          <a:p>
            <a:pPr marL="500741" lvl="1" indent="-250371" algn="l">
              <a:lnSpc>
                <a:spcPts val="3850"/>
              </a:lnSpc>
              <a:buFont typeface="Arial"/>
              <a:buChar char="•"/>
            </a:pPr>
            <a:r>
              <a:rPr lang="en-US" sz="2319">
                <a:solidFill>
                  <a:srgbClr val="191919"/>
                </a:solidFill>
                <a:latin typeface="Open Sauce"/>
                <a:ea typeface="Open Sauce"/>
                <a:cs typeface="Open Sauce"/>
                <a:sym typeface="Open Sauce"/>
              </a:rPr>
              <a:t>Canadian best Practices portal </a:t>
            </a:r>
          </a:p>
          <a:p>
            <a:pPr marL="500741" lvl="1" indent="-250371" algn="l">
              <a:lnSpc>
                <a:spcPts val="3850"/>
              </a:lnSpc>
              <a:buFont typeface="Arial"/>
              <a:buChar char="•"/>
            </a:pPr>
            <a:r>
              <a:rPr lang="en-US" sz="2319">
                <a:solidFill>
                  <a:srgbClr val="191919"/>
                </a:solidFill>
                <a:latin typeface="Open Sauce"/>
                <a:ea typeface="Open Sauce"/>
                <a:cs typeface="Open Sauce"/>
                <a:sym typeface="Open Sauce"/>
              </a:rPr>
              <a:t>Other literary resources.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6203889" y="-1179667"/>
            <a:ext cx="5657850" cy="5657850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52B1E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CA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000750" y="2000250"/>
            <a:ext cx="3143250" cy="3143250"/>
            <a:chOff x="0" y="0"/>
            <a:chExt cx="827852" cy="82785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27852" cy="827852"/>
            </a:xfrm>
            <a:custGeom>
              <a:avLst/>
              <a:gdLst/>
              <a:ahLst/>
              <a:cxnLst/>
              <a:rect l="l" t="t" r="r" b="b"/>
              <a:pathLst>
                <a:path w="827852" h="827852">
                  <a:moveTo>
                    <a:pt x="0" y="0"/>
                  </a:moveTo>
                  <a:lnTo>
                    <a:pt x="827852" y="0"/>
                  </a:lnTo>
                  <a:lnTo>
                    <a:pt x="827852" y="827852"/>
                  </a:lnTo>
                  <a:lnTo>
                    <a:pt x="0" y="827852"/>
                  </a:lnTo>
                  <a:close/>
                </a:path>
              </a:pathLst>
            </a:custGeom>
            <a:solidFill>
              <a:srgbClr val="D52B1E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171450"/>
              <a:ext cx="827852" cy="9993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2319"/>
                </a:lnSpc>
              </a:pPr>
              <a:r>
                <a:rPr lang="en-US" sz="8799">
                  <a:solidFill>
                    <a:srgbClr val="FFFFFF"/>
                  </a:solidFill>
                  <a:latin typeface="Aileron Ultra-Bold"/>
                  <a:ea typeface="Aileron Ultra-Bold"/>
                  <a:cs typeface="Aileron Ultra-Bold"/>
                  <a:sym typeface="Aileron Ultra-Bold"/>
                </a:rPr>
                <a:t>S</a:t>
              </a:r>
            </a:p>
          </p:txBody>
        </p:sp>
      </p:grpSp>
      <p:sp>
        <p:nvSpPr>
          <p:cNvPr id="5" name="Freeform 5"/>
          <p:cNvSpPr/>
          <p:nvPr/>
        </p:nvSpPr>
        <p:spPr>
          <a:xfrm rot="-5400000">
            <a:off x="6039693" y="4480190"/>
            <a:ext cx="624367" cy="702253"/>
          </a:xfrm>
          <a:custGeom>
            <a:avLst/>
            <a:gdLst/>
            <a:ahLst/>
            <a:cxnLst/>
            <a:rect l="l" t="t" r="r" b="b"/>
            <a:pathLst>
              <a:path w="624367" h="702253">
                <a:moveTo>
                  <a:pt x="0" y="0"/>
                </a:moveTo>
                <a:lnTo>
                  <a:pt x="624367" y="0"/>
                </a:lnTo>
                <a:lnTo>
                  <a:pt x="624367" y="702253"/>
                </a:lnTo>
                <a:lnTo>
                  <a:pt x="0" y="7022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6" name="Group 6"/>
          <p:cNvGrpSpPr/>
          <p:nvPr/>
        </p:nvGrpSpPr>
        <p:grpSpPr>
          <a:xfrm>
            <a:off x="1028700" y="2637182"/>
            <a:ext cx="4191000" cy="1727835"/>
            <a:chOff x="0" y="0"/>
            <a:chExt cx="5588000" cy="2303780"/>
          </a:xfrm>
        </p:grpSpPr>
        <p:sp>
          <p:nvSpPr>
            <p:cNvPr id="7" name="TextBox 7"/>
            <p:cNvSpPr txBox="1"/>
            <p:nvPr/>
          </p:nvSpPr>
          <p:spPr>
            <a:xfrm>
              <a:off x="0" y="-28575"/>
              <a:ext cx="5588000" cy="5907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640"/>
                </a:lnSpc>
              </a:pPr>
              <a:r>
                <a:rPr lang="en-US" sz="2800" spc="84">
                  <a:solidFill>
                    <a:srgbClr val="D52B1E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STRENGTHS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778087"/>
              <a:ext cx="5588000" cy="15256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74981" lvl="1" indent="-237491" algn="just">
                <a:lnSpc>
                  <a:spcPts val="3080"/>
                </a:lnSpc>
                <a:buFont typeface="Arial"/>
                <a:buChar char="•"/>
              </a:pPr>
              <a:r>
                <a:rPr lang="en-US" sz="2200" spc="33">
                  <a:solidFill>
                    <a:srgbClr val="191919"/>
                  </a:solidFill>
                  <a:latin typeface="Aileron"/>
                  <a:ea typeface="Aileron"/>
                  <a:cs typeface="Aileron"/>
                  <a:sym typeface="Aileron"/>
                </a:rPr>
                <a:t>High GDP</a:t>
              </a:r>
            </a:p>
            <a:p>
              <a:pPr marL="474981" lvl="1" indent="-237491" algn="just">
                <a:lnSpc>
                  <a:spcPts val="3080"/>
                </a:lnSpc>
                <a:buFont typeface="Arial"/>
                <a:buChar char="•"/>
              </a:pPr>
              <a:r>
                <a:rPr lang="en-US" sz="2200" spc="33">
                  <a:solidFill>
                    <a:srgbClr val="191919"/>
                  </a:solidFill>
                  <a:latin typeface="Aileron"/>
                  <a:ea typeface="Aileron"/>
                  <a:cs typeface="Aileron"/>
                  <a:sym typeface="Aileron"/>
                </a:rPr>
                <a:t>Economic prosperity</a:t>
              </a:r>
            </a:p>
            <a:p>
              <a:pPr marL="474981" lvl="1" indent="-237491" algn="just">
                <a:lnSpc>
                  <a:spcPts val="3080"/>
                </a:lnSpc>
                <a:buFont typeface="Arial"/>
                <a:buChar char="•"/>
              </a:pPr>
              <a:r>
                <a:rPr lang="en-US" sz="2200" spc="33">
                  <a:solidFill>
                    <a:srgbClr val="191919"/>
                  </a:solidFill>
                  <a:latin typeface="Aileron"/>
                  <a:ea typeface="Aileron"/>
                  <a:cs typeface="Aileron"/>
                  <a:sym typeface="Aileron"/>
                </a:rPr>
                <a:t>Educational access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3068300" y="2637182"/>
            <a:ext cx="4191000" cy="1727835"/>
            <a:chOff x="0" y="0"/>
            <a:chExt cx="5588000" cy="2303780"/>
          </a:xfrm>
        </p:grpSpPr>
        <p:sp>
          <p:nvSpPr>
            <p:cNvPr id="10" name="TextBox 10"/>
            <p:cNvSpPr txBox="1"/>
            <p:nvPr/>
          </p:nvSpPr>
          <p:spPr>
            <a:xfrm>
              <a:off x="0" y="-28575"/>
              <a:ext cx="5588000" cy="5907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40"/>
                </a:lnSpc>
              </a:pPr>
              <a:r>
                <a:rPr lang="en-US" sz="2800" spc="84">
                  <a:solidFill>
                    <a:srgbClr val="FB2C1C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WEAKNESSES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778087"/>
              <a:ext cx="5588000" cy="15256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74981" lvl="1" indent="-237491" algn="l">
                <a:lnSpc>
                  <a:spcPts val="3080"/>
                </a:lnSpc>
                <a:buFont typeface="Arial"/>
                <a:buChar char="•"/>
              </a:pPr>
              <a:r>
                <a:rPr lang="en-US" sz="2200" spc="33">
                  <a:solidFill>
                    <a:srgbClr val="191919"/>
                  </a:solidFill>
                  <a:latin typeface="Aileron"/>
                  <a:ea typeface="Aileron"/>
                  <a:cs typeface="Aileron"/>
                  <a:sym typeface="Aileron"/>
                </a:rPr>
                <a:t>Geographical disparity</a:t>
              </a:r>
            </a:p>
            <a:p>
              <a:pPr marL="474981" lvl="1" indent="-237491" algn="l">
                <a:lnSpc>
                  <a:spcPts val="3080"/>
                </a:lnSpc>
                <a:buFont typeface="Arial"/>
                <a:buChar char="•"/>
              </a:pPr>
              <a:r>
                <a:rPr lang="en-US" sz="2200" spc="33">
                  <a:solidFill>
                    <a:srgbClr val="191919"/>
                  </a:solidFill>
                  <a:latin typeface="Aileron"/>
                  <a:ea typeface="Aileron"/>
                  <a:cs typeface="Aileron"/>
                  <a:sym typeface="Aileron"/>
                </a:rPr>
                <a:t>Income inequality</a:t>
              </a:r>
            </a:p>
            <a:p>
              <a:pPr marL="474981" lvl="1" indent="-237491" algn="l">
                <a:lnSpc>
                  <a:spcPts val="3080"/>
                </a:lnSpc>
                <a:buFont typeface="Arial"/>
                <a:buChar char="•"/>
              </a:pPr>
              <a:r>
                <a:rPr lang="en-US" sz="2200" spc="33">
                  <a:solidFill>
                    <a:srgbClr val="191919"/>
                  </a:solidFill>
                  <a:latin typeface="Aileron"/>
                  <a:ea typeface="Aileron"/>
                  <a:cs typeface="Aileron"/>
                  <a:sym typeface="Aileron"/>
                </a:rPr>
                <a:t>Drug abuse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028700" y="5921984"/>
            <a:ext cx="4468965" cy="1727835"/>
            <a:chOff x="0" y="0"/>
            <a:chExt cx="5958620" cy="2303780"/>
          </a:xfrm>
        </p:grpSpPr>
        <p:sp>
          <p:nvSpPr>
            <p:cNvPr id="13" name="TextBox 13"/>
            <p:cNvSpPr txBox="1"/>
            <p:nvPr/>
          </p:nvSpPr>
          <p:spPr>
            <a:xfrm>
              <a:off x="0" y="-28575"/>
              <a:ext cx="5958620" cy="5907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640"/>
                </a:lnSpc>
              </a:pPr>
              <a:r>
                <a:rPr lang="en-US" sz="2800" spc="84">
                  <a:solidFill>
                    <a:srgbClr val="D52B1E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OPPORTUNITIES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778087"/>
              <a:ext cx="5958620" cy="15256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74981" lvl="1" indent="-237491" algn="just">
                <a:lnSpc>
                  <a:spcPts val="3080"/>
                </a:lnSpc>
                <a:buFont typeface="Arial"/>
                <a:buChar char="•"/>
              </a:pPr>
              <a:r>
                <a:rPr lang="en-US" sz="2200" spc="33">
                  <a:solidFill>
                    <a:srgbClr val="191919"/>
                  </a:solidFill>
                  <a:latin typeface="Aileron"/>
                  <a:ea typeface="Aileron"/>
                  <a:cs typeface="Aileron"/>
                  <a:sym typeface="Aileron"/>
                </a:rPr>
                <a:t>Targeted policy interventions</a:t>
              </a:r>
            </a:p>
            <a:p>
              <a:pPr marL="474981" lvl="1" indent="-237491" algn="just">
                <a:lnSpc>
                  <a:spcPts val="3080"/>
                </a:lnSpc>
                <a:buFont typeface="Arial"/>
                <a:buChar char="•"/>
              </a:pPr>
              <a:r>
                <a:rPr lang="en-US" sz="2200" spc="33">
                  <a:solidFill>
                    <a:srgbClr val="191919"/>
                  </a:solidFill>
                  <a:latin typeface="Aileron"/>
                  <a:ea typeface="Aileron"/>
                  <a:cs typeface="Aileron"/>
                  <a:sym typeface="Aileron"/>
                </a:rPr>
                <a:t>Health education</a:t>
              </a:r>
            </a:p>
            <a:p>
              <a:pPr marL="474981" lvl="1" indent="-237491" algn="just">
                <a:lnSpc>
                  <a:spcPts val="3080"/>
                </a:lnSpc>
                <a:buFont typeface="Arial"/>
                <a:buChar char="•"/>
              </a:pPr>
              <a:r>
                <a:rPr lang="en-US" sz="2200" spc="33">
                  <a:solidFill>
                    <a:srgbClr val="191919"/>
                  </a:solidFill>
                  <a:latin typeface="Aileron"/>
                  <a:ea typeface="Aileron"/>
                  <a:cs typeface="Aileron"/>
                  <a:sym typeface="Aileron"/>
                </a:rPr>
                <a:t>Collaborative initiatives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3068300" y="5921984"/>
            <a:ext cx="4191000" cy="1727835"/>
            <a:chOff x="0" y="0"/>
            <a:chExt cx="5588000" cy="2303780"/>
          </a:xfrm>
        </p:grpSpPr>
        <p:sp>
          <p:nvSpPr>
            <p:cNvPr id="16" name="TextBox 16"/>
            <p:cNvSpPr txBox="1"/>
            <p:nvPr/>
          </p:nvSpPr>
          <p:spPr>
            <a:xfrm>
              <a:off x="0" y="-28575"/>
              <a:ext cx="5588000" cy="5907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40"/>
                </a:lnSpc>
              </a:pPr>
              <a:r>
                <a:rPr lang="en-US" sz="2800" spc="84">
                  <a:solidFill>
                    <a:srgbClr val="D52B1E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THREATS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778087"/>
              <a:ext cx="5588000" cy="15256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74981" lvl="1" indent="-237491" algn="l">
                <a:lnSpc>
                  <a:spcPts val="3080"/>
                </a:lnSpc>
                <a:buFont typeface="Arial"/>
                <a:buChar char="•"/>
              </a:pPr>
              <a:r>
                <a:rPr lang="en-US" sz="2200" spc="33">
                  <a:solidFill>
                    <a:srgbClr val="191919"/>
                  </a:solidFill>
                  <a:latin typeface="Aileron"/>
                  <a:ea typeface="Aileron"/>
                  <a:cs typeface="Aileron"/>
                  <a:sym typeface="Aileron"/>
                </a:rPr>
                <a:t>Economic instability</a:t>
              </a:r>
            </a:p>
            <a:p>
              <a:pPr marL="474981" lvl="1" indent="-237491" algn="l">
                <a:lnSpc>
                  <a:spcPts val="3080"/>
                </a:lnSpc>
                <a:buFont typeface="Arial"/>
                <a:buChar char="•"/>
              </a:pPr>
              <a:r>
                <a:rPr lang="en-US" sz="2200" spc="33">
                  <a:solidFill>
                    <a:srgbClr val="191919"/>
                  </a:solidFill>
                  <a:latin typeface="Aileron"/>
                  <a:ea typeface="Aileron"/>
                  <a:cs typeface="Aileron"/>
                  <a:sym typeface="Aileron"/>
                </a:rPr>
                <a:t>Aging population</a:t>
              </a:r>
            </a:p>
            <a:p>
              <a:pPr marL="474981" lvl="1" indent="-237491" algn="l">
                <a:lnSpc>
                  <a:spcPts val="3080"/>
                </a:lnSpc>
                <a:buFont typeface="Arial"/>
                <a:buChar char="•"/>
              </a:pPr>
              <a:r>
                <a:rPr lang="en-US" sz="2200" spc="33">
                  <a:solidFill>
                    <a:srgbClr val="191919"/>
                  </a:solidFill>
                  <a:latin typeface="Aileron"/>
                  <a:ea typeface="Aileron"/>
                  <a:cs typeface="Aileron"/>
                  <a:sym typeface="Aileron"/>
                </a:rPr>
                <a:t>Social inequalities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6000750" y="5143500"/>
            <a:ext cx="3143250" cy="3143250"/>
            <a:chOff x="0" y="0"/>
            <a:chExt cx="827852" cy="827852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27852" cy="827852"/>
            </a:xfrm>
            <a:custGeom>
              <a:avLst/>
              <a:gdLst/>
              <a:ahLst/>
              <a:cxnLst/>
              <a:rect l="l" t="t" r="r" b="b"/>
              <a:pathLst>
                <a:path w="827852" h="827852">
                  <a:moveTo>
                    <a:pt x="0" y="0"/>
                  </a:moveTo>
                  <a:lnTo>
                    <a:pt x="827852" y="0"/>
                  </a:lnTo>
                  <a:lnTo>
                    <a:pt x="827852" y="827852"/>
                  </a:lnTo>
                  <a:lnTo>
                    <a:pt x="0" y="827852"/>
                  </a:lnTo>
                  <a:close/>
                </a:path>
              </a:pathLst>
            </a:custGeom>
            <a:solidFill>
              <a:srgbClr val="FF5757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171450"/>
              <a:ext cx="827852" cy="9993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2319"/>
                </a:lnSpc>
              </a:pPr>
              <a:r>
                <a:rPr lang="en-US" sz="8799">
                  <a:solidFill>
                    <a:srgbClr val="FFFFFF"/>
                  </a:solidFill>
                  <a:latin typeface="Aileron Ultra-Bold"/>
                  <a:ea typeface="Aileron Ultra-Bold"/>
                  <a:cs typeface="Aileron Ultra-Bold"/>
                  <a:sym typeface="Aileron Ultra-Bold"/>
                </a:rPr>
                <a:t>O</a:t>
              </a:r>
            </a:p>
          </p:txBody>
        </p:sp>
      </p:grpSp>
      <p:sp>
        <p:nvSpPr>
          <p:cNvPr id="21" name="Freeform 21"/>
          <p:cNvSpPr/>
          <p:nvPr/>
        </p:nvSpPr>
        <p:spPr>
          <a:xfrm rot="-10800000">
            <a:off x="8519633" y="7584497"/>
            <a:ext cx="624367" cy="702253"/>
          </a:xfrm>
          <a:custGeom>
            <a:avLst/>
            <a:gdLst/>
            <a:ahLst/>
            <a:cxnLst/>
            <a:rect l="l" t="t" r="r" b="b"/>
            <a:pathLst>
              <a:path w="624367" h="702253">
                <a:moveTo>
                  <a:pt x="0" y="0"/>
                </a:moveTo>
                <a:lnTo>
                  <a:pt x="624367" y="0"/>
                </a:lnTo>
                <a:lnTo>
                  <a:pt x="624367" y="702253"/>
                </a:lnTo>
                <a:lnTo>
                  <a:pt x="0" y="7022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22" name="Group 22"/>
          <p:cNvGrpSpPr/>
          <p:nvPr/>
        </p:nvGrpSpPr>
        <p:grpSpPr>
          <a:xfrm>
            <a:off x="9144000" y="2000250"/>
            <a:ext cx="3143250" cy="3143250"/>
            <a:chOff x="0" y="0"/>
            <a:chExt cx="827852" cy="827852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27852" cy="827852"/>
            </a:xfrm>
            <a:custGeom>
              <a:avLst/>
              <a:gdLst/>
              <a:ahLst/>
              <a:cxnLst/>
              <a:rect l="l" t="t" r="r" b="b"/>
              <a:pathLst>
                <a:path w="827852" h="827852">
                  <a:moveTo>
                    <a:pt x="0" y="0"/>
                  </a:moveTo>
                  <a:lnTo>
                    <a:pt x="827852" y="0"/>
                  </a:lnTo>
                  <a:lnTo>
                    <a:pt x="827852" y="827852"/>
                  </a:lnTo>
                  <a:lnTo>
                    <a:pt x="0" y="827852"/>
                  </a:lnTo>
                  <a:close/>
                </a:path>
              </a:pathLst>
            </a:custGeom>
            <a:solidFill>
              <a:srgbClr val="FF5757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-171450"/>
              <a:ext cx="827852" cy="9993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2319"/>
                </a:lnSpc>
              </a:pPr>
              <a:r>
                <a:rPr lang="en-US" sz="8799">
                  <a:solidFill>
                    <a:srgbClr val="FFFFFF"/>
                  </a:solidFill>
                  <a:latin typeface="Aileron Ultra-Bold"/>
                  <a:ea typeface="Aileron Ultra-Bold"/>
                  <a:cs typeface="Aileron Ultra-Bold"/>
                  <a:sym typeface="Aileron Ultra-Bold"/>
                </a:rPr>
                <a:t>W</a:t>
              </a:r>
            </a:p>
          </p:txBody>
        </p:sp>
      </p:grpSp>
      <p:sp>
        <p:nvSpPr>
          <p:cNvPr id="25" name="Freeform 25"/>
          <p:cNvSpPr/>
          <p:nvPr/>
        </p:nvSpPr>
        <p:spPr>
          <a:xfrm>
            <a:off x="9144000" y="2000250"/>
            <a:ext cx="624367" cy="702253"/>
          </a:xfrm>
          <a:custGeom>
            <a:avLst/>
            <a:gdLst/>
            <a:ahLst/>
            <a:cxnLst/>
            <a:rect l="l" t="t" r="r" b="b"/>
            <a:pathLst>
              <a:path w="624367" h="702253">
                <a:moveTo>
                  <a:pt x="0" y="0"/>
                </a:moveTo>
                <a:lnTo>
                  <a:pt x="624367" y="0"/>
                </a:lnTo>
                <a:lnTo>
                  <a:pt x="624367" y="702253"/>
                </a:lnTo>
                <a:lnTo>
                  <a:pt x="0" y="7022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26" name="Group 26"/>
          <p:cNvGrpSpPr/>
          <p:nvPr/>
        </p:nvGrpSpPr>
        <p:grpSpPr>
          <a:xfrm>
            <a:off x="9144000" y="5143500"/>
            <a:ext cx="3143250" cy="3143250"/>
            <a:chOff x="0" y="0"/>
            <a:chExt cx="827852" cy="827852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27852" cy="827852"/>
            </a:xfrm>
            <a:custGeom>
              <a:avLst/>
              <a:gdLst/>
              <a:ahLst/>
              <a:cxnLst/>
              <a:rect l="l" t="t" r="r" b="b"/>
              <a:pathLst>
                <a:path w="827852" h="827852">
                  <a:moveTo>
                    <a:pt x="0" y="0"/>
                  </a:moveTo>
                  <a:lnTo>
                    <a:pt x="827852" y="0"/>
                  </a:lnTo>
                  <a:lnTo>
                    <a:pt x="827852" y="827852"/>
                  </a:lnTo>
                  <a:lnTo>
                    <a:pt x="0" y="827852"/>
                  </a:lnTo>
                  <a:close/>
                </a:path>
              </a:pathLst>
            </a:custGeom>
            <a:solidFill>
              <a:srgbClr val="D52B1E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-171450"/>
              <a:ext cx="827852" cy="9993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2319"/>
                </a:lnSpc>
              </a:pPr>
              <a:r>
                <a:rPr lang="en-US" sz="8799">
                  <a:solidFill>
                    <a:srgbClr val="FFFFFF"/>
                  </a:solidFill>
                  <a:latin typeface="Aileron Ultra-Bold"/>
                  <a:ea typeface="Aileron Ultra-Bold"/>
                  <a:cs typeface="Aileron Ultra-Bold"/>
                  <a:sym typeface="Aileron Ultra-Bold"/>
                </a:rPr>
                <a:t>T</a:t>
              </a:r>
            </a:p>
          </p:txBody>
        </p:sp>
      </p:grpSp>
      <p:sp>
        <p:nvSpPr>
          <p:cNvPr id="29" name="Freeform 29"/>
          <p:cNvSpPr/>
          <p:nvPr/>
        </p:nvSpPr>
        <p:spPr>
          <a:xfrm rot="5400000">
            <a:off x="11623940" y="5104557"/>
            <a:ext cx="624367" cy="702253"/>
          </a:xfrm>
          <a:custGeom>
            <a:avLst/>
            <a:gdLst/>
            <a:ahLst/>
            <a:cxnLst/>
            <a:rect l="l" t="t" r="r" b="b"/>
            <a:pathLst>
              <a:path w="624367" h="702253">
                <a:moveTo>
                  <a:pt x="0" y="0"/>
                </a:moveTo>
                <a:lnTo>
                  <a:pt x="624367" y="0"/>
                </a:lnTo>
                <a:lnTo>
                  <a:pt x="624367" y="702253"/>
                </a:lnTo>
                <a:lnTo>
                  <a:pt x="0" y="7022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3" name="Freeform 3"/>
          <p:cNvSpPr/>
          <p:nvPr/>
        </p:nvSpPr>
        <p:spPr>
          <a:xfrm>
            <a:off x="14994300" y="3675559"/>
            <a:ext cx="3293700" cy="6611441"/>
          </a:xfrm>
          <a:custGeom>
            <a:avLst/>
            <a:gdLst/>
            <a:ahLst/>
            <a:cxnLst/>
            <a:rect l="l" t="t" r="r" b="b"/>
            <a:pathLst>
              <a:path w="3293700" h="6611441">
                <a:moveTo>
                  <a:pt x="0" y="0"/>
                </a:moveTo>
                <a:lnTo>
                  <a:pt x="3293700" y="0"/>
                </a:lnTo>
                <a:lnTo>
                  <a:pt x="3293700" y="6611441"/>
                </a:lnTo>
                <a:lnTo>
                  <a:pt x="0" y="66114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CA"/>
          </a:p>
        </p:txBody>
      </p:sp>
      <p:grpSp>
        <p:nvGrpSpPr>
          <p:cNvPr id="4" name="Group 4"/>
          <p:cNvGrpSpPr/>
          <p:nvPr/>
        </p:nvGrpSpPr>
        <p:grpSpPr>
          <a:xfrm>
            <a:off x="-2364371" y="-2474096"/>
            <a:ext cx="5578401" cy="5578401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42950" cap="sq">
              <a:solidFill>
                <a:srgbClr val="D52B1E"/>
              </a:solidFill>
              <a:prstDash val="solid"/>
              <a:miter/>
            </a:ln>
          </p:spPr>
          <p:txBody>
            <a:bodyPr/>
            <a:lstStyle/>
            <a:p>
              <a:endParaRPr lang="en-CA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5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256350" y="3876969"/>
            <a:ext cx="1010697" cy="1010697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42950" cap="sq">
              <a:solidFill>
                <a:srgbClr val="D52B1E"/>
              </a:solidFill>
              <a:prstDash val="solid"/>
              <a:miter/>
            </a:ln>
          </p:spPr>
          <p:txBody>
            <a:bodyPr/>
            <a:lstStyle/>
            <a:p>
              <a:endParaRPr lang="en-CA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5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4856034" y="3348832"/>
            <a:ext cx="8575931" cy="3086100"/>
            <a:chOff x="0" y="0"/>
            <a:chExt cx="2258681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258682" cy="812800"/>
            </a:xfrm>
            <a:custGeom>
              <a:avLst/>
              <a:gdLst/>
              <a:ahLst/>
              <a:cxnLst/>
              <a:rect l="l" t="t" r="r" b="b"/>
              <a:pathLst>
                <a:path w="2258682" h="812800">
                  <a:moveTo>
                    <a:pt x="37013" y="0"/>
                  </a:moveTo>
                  <a:lnTo>
                    <a:pt x="2221669" y="0"/>
                  </a:lnTo>
                  <a:cubicBezTo>
                    <a:pt x="2231485" y="0"/>
                    <a:pt x="2240899" y="3900"/>
                    <a:pt x="2247841" y="10841"/>
                  </a:cubicBezTo>
                  <a:cubicBezTo>
                    <a:pt x="2254782" y="17782"/>
                    <a:pt x="2258682" y="27196"/>
                    <a:pt x="2258682" y="37013"/>
                  </a:cubicBezTo>
                  <a:lnTo>
                    <a:pt x="2258682" y="775787"/>
                  </a:lnTo>
                  <a:cubicBezTo>
                    <a:pt x="2258682" y="796229"/>
                    <a:pt x="2242110" y="812800"/>
                    <a:pt x="2221669" y="812800"/>
                  </a:cubicBezTo>
                  <a:lnTo>
                    <a:pt x="37013" y="812800"/>
                  </a:lnTo>
                  <a:cubicBezTo>
                    <a:pt x="27196" y="812800"/>
                    <a:pt x="17782" y="808900"/>
                    <a:pt x="10841" y="801959"/>
                  </a:cubicBezTo>
                  <a:cubicBezTo>
                    <a:pt x="3900" y="795018"/>
                    <a:pt x="0" y="785604"/>
                    <a:pt x="0" y="775787"/>
                  </a:cubicBezTo>
                  <a:lnTo>
                    <a:pt x="0" y="37013"/>
                  </a:lnTo>
                  <a:cubicBezTo>
                    <a:pt x="0" y="27196"/>
                    <a:pt x="3900" y="17782"/>
                    <a:pt x="10841" y="10841"/>
                  </a:cubicBezTo>
                  <a:cubicBezTo>
                    <a:pt x="17782" y="3900"/>
                    <a:pt x="27196" y="0"/>
                    <a:pt x="37013" y="0"/>
                  </a:cubicBezTo>
                  <a:close/>
                </a:path>
              </a:pathLst>
            </a:custGeom>
            <a:solidFill>
              <a:srgbClr val="EA958F"/>
            </a:solidFill>
            <a:ln w="66675" cap="rnd">
              <a:solidFill>
                <a:srgbClr val="FFFFFF"/>
              </a:solidFill>
              <a:prstDash val="solid"/>
              <a:round/>
            </a:ln>
          </p:spPr>
          <p:txBody>
            <a:bodyPr/>
            <a:lstStyle/>
            <a:p>
              <a:endParaRPr lang="en-CA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28575"/>
              <a:ext cx="2258681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484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5317592" y="3676944"/>
            <a:ext cx="7694557" cy="2000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333"/>
              </a:lnSpc>
              <a:spcBef>
                <a:spcPct val="0"/>
              </a:spcBef>
            </a:pPr>
            <a:r>
              <a:rPr lang="en-US" sz="11835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ANALYSIS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8848"/>
            <a:ext cx="18288000" cy="10251030"/>
            <a:chOff x="0" y="0"/>
            <a:chExt cx="4816593" cy="269986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2699860"/>
            </a:xfrm>
            <a:custGeom>
              <a:avLst/>
              <a:gdLst/>
              <a:ahLst/>
              <a:cxnLst/>
              <a:rect l="l" t="t" r="r" b="b"/>
              <a:pathLst>
                <a:path w="4816592" h="2699860">
                  <a:moveTo>
                    <a:pt x="0" y="0"/>
                  </a:moveTo>
                  <a:lnTo>
                    <a:pt x="4816592" y="0"/>
                  </a:lnTo>
                  <a:lnTo>
                    <a:pt x="4816592" y="2699860"/>
                  </a:lnTo>
                  <a:lnTo>
                    <a:pt x="0" y="269986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0" cap="sq">
              <a:solidFill>
                <a:srgbClr val="D52B1E"/>
              </a:solidFill>
              <a:prstDash val="solid"/>
              <a:miter/>
            </a:ln>
          </p:spPr>
          <p:txBody>
            <a:bodyPr/>
            <a:lstStyle/>
            <a:p>
              <a:endParaRPr lang="en-CA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27379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35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9457363" y="985443"/>
            <a:ext cx="8830637" cy="8262448"/>
          </a:xfrm>
          <a:custGeom>
            <a:avLst/>
            <a:gdLst/>
            <a:ahLst/>
            <a:cxnLst/>
            <a:rect l="l" t="t" r="r" b="b"/>
            <a:pathLst>
              <a:path w="8830637" h="8262448">
                <a:moveTo>
                  <a:pt x="0" y="0"/>
                </a:moveTo>
                <a:lnTo>
                  <a:pt x="8830637" y="0"/>
                </a:lnTo>
                <a:lnTo>
                  <a:pt x="8830637" y="8262448"/>
                </a:lnTo>
                <a:lnTo>
                  <a:pt x="0" y="82624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2696" r="-29752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6" name="TextBox 6"/>
          <p:cNvSpPr txBox="1"/>
          <p:nvPr/>
        </p:nvSpPr>
        <p:spPr>
          <a:xfrm>
            <a:off x="784912" y="750196"/>
            <a:ext cx="5804516" cy="7952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569"/>
              </a:lnSpc>
              <a:spcBef>
                <a:spcPct val="0"/>
              </a:spcBef>
            </a:pPr>
            <a:r>
              <a:rPr lang="en-US" sz="4692" spc="-93">
                <a:solidFill>
                  <a:srgbClr val="19191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CORRELATION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84912" y="1619927"/>
            <a:ext cx="4276000" cy="4860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71"/>
              </a:lnSpc>
              <a:spcBef>
                <a:spcPct val="0"/>
              </a:spcBef>
            </a:pPr>
            <a:r>
              <a:rPr lang="en-US" sz="2836" spc="-56">
                <a:solidFill>
                  <a:srgbClr val="10686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Health Outcomes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84912" y="2182172"/>
            <a:ext cx="8359088" cy="16128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67814" lvl="1" indent="-233907" algn="l">
              <a:lnSpc>
                <a:spcPts val="3250"/>
              </a:lnSpc>
              <a:buFont typeface="Arial"/>
              <a:buChar char="•"/>
            </a:pPr>
            <a:r>
              <a:rPr lang="en-US" sz="2166">
                <a:solidFill>
                  <a:srgbClr val="343432"/>
                </a:solidFill>
                <a:latin typeface="Open Sauce"/>
                <a:ea typeface="Open Sauce"/>
                <a:cs typeface="Open Sauce"/>
                <a:sym typeface="Open Sauce"/>
              </a:rPr>
              <a:t>Life expectancy at birth and at 65 are strongly correlated.</a:t>
            </a:r>
          </a:p>
          <a:p>
            <a:pPr marL="467814" lvl="1" indent="-233907" algn="l">
              <a:lnSpc>
                <a:spcPts val="3250"/>
              </a:lnSpc>
              <a:buFont typeface="Arial"/>
              <a:buChar char="•"/>
            </a:pPr>
            <a:r>
              <a:rPr lang="en-US" sz="2166">
                <a:solidFill>
                  <a:srgbClr val="343432"/>
                </a:solidFill>
                <a:latin typeface="Open Sauce"/>
                <a:ea typeface="Open Sauce"/>
                <a:cs typeface="Open Sauce"/>
                <a:sym typeface="Open Sauce"/>
              </a:rPr>
              <a:t>Economic prosperity (GDP) significantly contributes to better health outcomes.</a:t>
            </a:r>
          </a:p>
          <a:p>
            <a:pPr marL="0" lvl="0" indent="0" algn="l">
              <a:lnSpc>
                <a:spcPts val="3250"/>
              </a:lnSpc>
            </a:pPr>
            <a:endParaRPr lang="en-US" sz="2166">
              <a:solidFill>
                <a:srgbClr val="343432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784912" y="3404773"/>
            <a:ext cx="4493466" cy="4860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71"/>
              </a:lnSpc>
              <a:spcBef>
                <a:spcPct val="0"/>
              </a:spcBef>
            </a:pPr>
            <a:r>
              <a:rPr lang="en-US" sz="2836" spc="-56">
                <a:solidFill>
                  <a:srgbClr val="10686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Education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84912" y="3876625"/>
            <a:ext cx="8359088" cy="2022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67814" lvl="1" indent="-233907" algn="l">
              <a:lnSpc>
                <a:spcPts val="3250"/>
              </a:lnSpc>
              <a:buFont typeface="Arial"/>
              <a:buChar char="•"/>
            </a:pPr>
            <a:r>
              <a:rPr lang="en-US" sz="2166">
                <a:solidFill>
                  <a:srgbClr val="343432"/>
                </a:solidFill>
                <a:latin typeface="Open Sauce"/>
                <a:ea typeface="Open Sauce"/>
                <a:cs typeface="Open Sauce"/>
                <a:sym typeface="Open Sauce"/>
              </a:rPr>
              <a:t>Expenditure on education shows weaker or negative correlations with life expectancy and GDP.</a:t>
            </a:r>
          </a:p>
          <a:p>
            <a:pPr marL="467814" lvl="1" indent="-233907" algn="l">
              <a:lnSpc>
                <a:spcPts val="3250"/>
              </a:lnSpc>
              <a:buFont typeface="Arial"/>
              <a:buChar char="•"/>
            </a:pPr>
            <a:r>
              <a:rPr lang="en-US" sz="2166">
                <a:solidFill>
                  <a:srgbClr val="343432"/>
                </a:solidFill>
                <a:latin typeface="Open Sauce"/>
                <a:ea typeface="Open Sauce"/>
                <a:cs typeface="Open Sauce"/>
                <a:sym typeface="Open Sauce"/>
              </a:rPr>
              <a:t>Factors beyond financial investment influence educational and health outcomes.</a:t>
            </a:r>
          </a:p>
          <a:p>
            <a:pPr marL="0" lvl="0" indent="0" algn="l">
              <a:lnSpc>
                <a:spcPts val="3250"/>
              </a:lnSpc>
            </a:pPr>
            <a:endParaRPr lang="en-US" sz="2166">
              <a:solidFill>
                <a:srgbClr val="343432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784912" y="5432369"/>
            <a:ext cx="4276000" cy="4860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71"/>
              </a:lnSpc>
              <a:spcBef>
                <a:spcPct val="0"/>
              </a:spcBef>
            </a:pPr>
            <a:r>
              <a:rPr lang="en-US" sz="2836" spc="-56">
                <a:solidFill>
                  <a:srgbClr val="10686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Income and Drug Abuse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84912" y="5908889"/>
            <a:ext cx="8672451" cy="2022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67814" lvl="1" indent="-233907" algn="l">
              <a:lnSpc>
                <a:spcPts val="3250"/>
              </a:lnSpc>
              <a:buFont typeface="Arial"/>
              <a:buChar char="•"/>
            </a:pPr>
            <a:r>
              <a:rPr lang="en-US" sz="2166">
                <a:solidFill>
                  <a:srgbClr val="343432"/>
                </a:solidFill>
                <a:latin typeface="Open Sauce"/>
                <a:ea typeface="Open Sauce"/>
                <a:cs typeface="Open Sauce"/>
                <a:sym typeface="Open Sauce"/>
              </a:rPr>
              <a:t>Median family income and GDP strongly correlate with higher drug abuse.</a:t>
            </a:r>
          </a:p>
          <a:p>
            <a:pPr marL="467814" lvl="1" indent="-233907" algn="l">
              <a:lnSpc>
                <a:spcPts val="3250"/>
              </a:lnSpc>
              <a:buFont typeface="Arial"/>
              <a:buChar char="•"/>
            </a:pPr>
            <a:r>
              <a:rPr lang="en-US" sz="2166">
                <a:solidFill>
                  <a:srgbClr val="343432"/>
                </a:solidFill>
                <a:latin typeface="Open Sauce"/>
                <a:ea typeface="Open Sauce"/>
                <a:cs typeface="Open Sauce"/>
                <a:sym typeface="Open Sauce"/>
              </a:rPr>
              <a:t>Wealthier regions may experience more social stress, contributing to drug abuse.</a:t>
            </a:r>
          </a:p>
          <a:p>
            <a:pPr marL="0" lvl="0" indent="0" algn="l">
              <a:lnSpc>
                <a:spcPts val="3250"/>
              </a:lnSpc>
            </a:pPr>
            <a:endParaRPr lang="en-US" sz="2166">
              <a:solidFill>
                <a:srgbClr val="343432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784912" y="7464634"/>
            <a:ext cx="4276000" cy="4860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71"/>
              </a:lnSpc>
              <a:spcBef>
                <a:spcPct val="0"/>
              </a:spcBef>
            </a:pPr>
            <a:r>
              <a:rPr lang="en-US" sz="2836" spc="-56">
                <a:solidFill>
                  <a:srgbClr val="10686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Economic Factors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84912" y="7944108"/>
            <a:ext cx="8672451" cy="16128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67814" lvl="1" indent="-233907" algn="l">
              <a:lnSpc>
                <a:spcPts val="3250"/>
              </a:lnSpc>
              <a:buFont typeface="Arial"/>
              <a:buChar char="•"/>
            </a:pPr>
            <a:r>
              <a:rPr lang="en-US" sz="2166">
                <a:solidFill>
                  <a:srgbClr val="343432"/>
                </a:solidFill>
                <a:latin typeface="Open Sauce"/>
                <a:ea typeface="Open Sauce"/>
                <a:cs typeface="Open Sauce"/>
                <a:sym typeface="Open Sauce"/>
              </a:rPr>
              <a:t>GDP strongly affects life expectancy and drug abuse.</a:t>
            </a:r>
          </a:p>
          <a:p>
            <a:pPr marL="467814" lvl="1" indent="-233907" algn="l">
              <a:lnSpc>
                <a:spcPts val="3250"/>
              </a:lnSpc>
              <a:buFont typeface="Arial"/>
              <a:buChar char="•"/>
            </a:pPr>
            <a:r>
              <a:rPr lang="en-US" sz="2166">
                <a:solidFill>
                  <a:srgbClr val="343432"/>
                </a:solidFill>
                <a:latin typeface="Open Sauce"/>
                <a:ea typeface="Open Sauce"/>
                <a:cs typeface="Open Sauce"/>
                <a:sym typeface="Open Sauce"/>
              </a:rPr>
              <a:t>Weak link with education spending shows need for targeted investments.</a:t>
            </a:r>
          </a:p>
          <a:p>
            <a:pPr marL="0" lvl="0" indent="0" algn="l">
              <a:lnSpc>
                <a:spcPts val="3250"/>
              </a:lnSpc>
            </a:pPr>
            <a:endParaRPr lang="en-US" sz="2166">
              <a:solidFill>
                <a:srgbClr val="343432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183894"/>
            <a:ext cx="18288000" cy="10470894"/>
            <a:chOff x="0" y="0"/>
            <a:chExt cx="4816593" cy="275776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2757766"/>
            </a:xfrm>
            <a:custGeom>
              <a:avLst/>
              <a:gdLst/>
              <a:ahLst/>
              <a:cxnLst/>
              <a:rect l="l" t="t" r="r" b="b"/>
              <a:pathLst>
                <a:path w="4816592" h="2757766">
                  <a:moveTo>
                    <a:pt x="0" y="0"/>
                  </a:moveTo>
                  <a:lnTo>
                    <a:pt x="4816592" y="0"/>
                  </a:lnTo>
                  <a:lnTo>
                    <a:pt x="4816592" y="2757766"/>
                  </a:lnTo>
                  <a:lnTo>
                    <a:pt x="0" y="2757766"/>
                  </a:lnTo>
                  <a:close/>
                </a:path>
              </a:pathLst>
            </a:custGeom>
            <a:solidFill>
              <a:srgbClr val="EA958F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4816593" cy="27768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0" y="0"/>
            <a:ext cx="18288000" cy="10459174"/>
          </a:xfrm>
          <a:custGeom>
            <a:avLst/>
            <a:gdLst/>
            <a:ahLst/>
            <a:cxnLst/>
            <a:rect l="l" t="t" r="r" b="b"/>
            <a:pathLst>
              <a:path w="18288000" h="10459174">
                <a:moveTo>
                  <a:pt x="0" y="0"/>
                </a:moveTo>
                <a:lnTo>
                  <a:pt x="18288000" y="0"/>
                </a:lnTo>
                <a:lnTo>
                  <a:pt x="18288000" y="10459174"/>
                </a:lnTo>
                <a:lnTo>
                  <a:pt x="0" y="104591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</a:blip>
            <a:stretch>
              <a:fillRect t="-29484" b="-21542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6" name="TextBox 6"/>
          <p:cNvSpPr txBox="1"/>
          <p:nvPr/>
        </p:nvSpPr>
        <p:spPr>
          <a:xfrm>
            <a:off x="0" y="4305439"/>
            <a:ext cx="18288000" cy="3422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49"/>
              </a:lnSpc>
              <a:spcBef>
                <a:spcPct val="0"/>
              </a:spcBef>
            </a:pPr>
            <a:r>
              <a:rPr lang="en-US" sz="3499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This analysis combines K-Means Clustering and Principal Component Analysis (PCA) to understand the socio-economic and health-related characteristics of Canadian provinces. The PCA reduces dimensionality and helps visualize provincial differences, while K-Means Clustering groups provinces with similar profiles.</a:t>
            </a:r>
          </a:p>
          <a:p>
            <a:pPr algn="ctr">
              <a:lnSpc>
                <a:spcPts val="4549"/>
              </a:lnSpc>
              <a:spcBef>
                <a:spcPct val="0"/>
              </a:spcBef>
            </a:pPr>
            <a:endParaRPr lang="en-US" sz="3499">
              <a:solidFill>
                <a:srgbClr val="000000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345496" y="411568"/>
            <a:ext cx="15232530" cy="9976376"/>
          </a:xfrm>
          <a:custGeom>
            <a:avLst/>
            <a:gdLst/>
            <a:ahLst/>
            <a:cxnLst/>
            <a:rect l="l" t="t" r="r" b="b"/>
            <a:pathLst>
              <a:path w="15232530" h="9976376">
                <a:moveTo>
                  <a:pt x="0" y="0"/>
                </a:moveTo>
                <a:lnTo>
                  <a:pt x="15232529" y="0"/>
                </a:lnTo>
                <a:lnTo>
                  <a:pt x="15232529" y="9976376"/>
                </a:lnTo>
                <a:lnTo>
                  <a:pt x="0" y="99763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265" t="-24029" b="-24029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4816593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41706">
                <a:alpha val="9804"/>
              </a:srgbClr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4816593" cy="27283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44520" y="392518"/>
            <a:ext cx="7194905" cy="37582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55166" lvl="1" indent="-277583" algn="l">
              <a:lnSpc>
                <a:spcPts val="3342"/>
              </a:lnSpc>
              <a:buFont typeface="Arial"/>
              <a:buChar char="•"/>
            </a:pPr>
            <a:r>
              <a:rPr lang="en-US" sz="2571" u="sng">
                <a:solidFill>
                  <a:srgbClr val="000000"/>
                </a:solidFill>
                <a:latin typeface="Open Sauce Bold Italics"/>
                <a:ea typeface="Open Sauce Bold Italics"/>
                <a:cs typeface="Open Sauce Bold Italics"/>
                <a:sym typeface="Open Sauce Bold Italics"/>
              </a:rPr>
              <a:t>Cluster 0:</a:t>
            </a:r>
          </a:p>
          <a:p>
            <a:pPr marL="555166" lvl="1" indent="-277583" algn="l">
              <a:lnSpc>
                <a:spcPts val="3342"/>
              </a:lnSpc>
              <a:buFont typeface="Arial"/>
              <a:buChar char="•"/>
            </a:pPr>
            <a:r>
              <a:rPr lang="en-US" sz="2571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Provinces: Quebec, Ontario, Alberta, British Columbia</a:t>
            </a:r>
          </a:p>
          <a:p>
            <a:pPr marL="555166" lvl="1" indent="-277583" algn="l">
              <a:lnSpc>
                <a:spcPts val="3342"/>
              </a:lnSpc>
              <a:buFont typeface="Arial"/>
              <a:buChar char="•"/>
            </a:pPr>
            <a:r>
              <a:rPr lang="en-US" sz="2571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Characteristics:</a:t>
            </a:r>
          </a:p>
          <a:p>
            <a:pPr marL="555166" lvl="1" indent="-277583" algn="l">
              <a:lnSpc>
                <a:spcPts val="3342"/>
              </a:lnSpc>
              <a:buFont typeface="Arial"/>
              <a:buChar char="•"/>
            </a:pPr>
            <a:r>
              <a:rPr lang="en-US" sz="2571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High GDP and median family income.</a:t>
            </a:r>
          </a:p>
          <a:p>
            <a:pPr marL="555166" lvl="1" indent="-277583" algn="l">
              <a:lnSpc>
                <a:spcPts val="3342"/>
              </a:lnSpc>
              <a:buFont typeface="Arial"/>
              <a:buChar char="•"/>
            </a:pPr>
            <a:r>
              <a:rPr lang="en-US" sz="2571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Higher life expectancy and education expenditure.</a:t>
            </a:r>
          </a:p>
          <a:p>
            <a:pPr marL="555166" lvl="1" indent="-277583" algn="l">
              <a:lnSpc>
                <a:spcPts val="3342"/>
              </a:lnSpc>
              <a:buFont typeface="Arial"/>
              <a:buChar char="•"/>
            </a:pPr>
            <a:r>
              <a:rPr lang="en-US" sz="2571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Well-developed healthcare and economic infrastructure.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570</Words>
  <Application>Microsoft Office PowerPoint</Application>
  <PresentationFormat>Custom</PresentationFormat>
  <Paragraphs>100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6" baseType="lpstr">
      <vt:lpstr>Open Sauce Bold</vt:lpstr>
      <vt:lpstr>Aileron Bold</vt:lpstr>
      <vt:lpstr>Calibri</vt:lpstr>
      <vt:lpstr>Open Sauce Bold Italics</vt:lpstr>
      <vt:lpstr>Open Sauce</vt:lpstr>
      <vt:lpstr>Open Sans Extra Bold</vt:lpstr>
      <vt:lpstr>DM Serif Display</vt:lpstr>
      <vt:lpstr>Aileron Ultra-Bold</vt:lpstr>
      <vt:lpstr>Arial</vt:lpstr>
      <vt:lpstr>Aileron</vt:lpstr>
      <vt:lpstr>Poppins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Red and Blue Simple Stickers Team Meeting Agenda Presentation.pptx</dc:title>
  <cp:lastModifiedBy>Teressa Dominic</cp:lastModifiedBy>
  <cp:revision>2</cp:revision>
  <dcterms:created xsi:type="dcterms:W3CDTF">2006-08-16T00:00:00Z</dcterms:created>
  <dcterms:modified xsi:type="dcterms:W3CDTF">2025-06-19T18:14:23Z</dcterms:modified>
  <dc:identifier>DAGCN_7SISk</dc:identifier>
</cp:coreProperties>
</file>